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7" r:id="rId2"/>
    <p:sldId id="303" r:id="rId3"/>
    <p:sldId id="271" r:id="rId4"/>
    <p:sldId id="258" r:id="rId5"/>
    <p:sldId id="282" r:id="rId6"/>
    <p:sldId id="305" r:id="rId7"/>
    <p:sldId id="292" r:id="rId8"/>
    <p:sldId id="293" r:id="rId9"/>
    <p:sldId id="306" r:id="rId10"/>
    <p:sldId id="294" r:id="rId11"/>
    <p:sldId id="296" r:id="rId12"/>
    <p:sldId id="262" r:id="rId13"/>
    <p:sldId id="284" r:id="rId14"/>
    <p:sldId id="285" r:id="rId15"/>
    <p:sldId id="307" r:id="rId16"/>
    <p:sldId id="297" r:id="rId17"/>
    <p:sldId id="304" r:id="rId18"/>
    <p:sldId id="295" r:id="rId19"/>
    <p:sldId id="308" r:id="rId20"/>
    <p:sldId id="310" r:id="rId21"/>
    <p:sldId id="311" r:id="rId22"/>
    <p:sldId id="309" r:id="rId23"/>
    <p:sldId id="290" r:id="rId24"/>
    <p:sldId id="288" r:id="rId25"/>
    <p:sldId id="313" r:id="rId26"/>
    <p:sldId id="298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865"/>
    <a:srgbClr val="610303"/>
    <a:srgbClr val="31C2DF"/>
    <a:srgbClr val="82B0CC"/>
    <a:srgbClr val="4D8FB7"/>
    <a:srgbClr val="666666"/>
    <a:srgbClr val="8E8E8E"/>
    <a:srgbClr val="E2E9E9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2" autoAdjust="0"/>
    <p:restoredTop sz="94660" autoAdjust="0"/>
  </p:normalViewPr>
  <p:slideViewPr>
    <p:cSldViewPr snapToGrid="0">
      <p:cViewPr varScale="1">
        <p:scale>
          <a:sx n="101" d="100"/>
          <a:sy n="101" d="100"/>
        </p:scale>
        <p:origin x="-568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FB1FE-9661-484F-A3F4-A28076CBD086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CB6D9-8422-47B9-A6AD-378C452C6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2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4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2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030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167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80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6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82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751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507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8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78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66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751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87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4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5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549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54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9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944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94596-52AC-4318-B972-688F35562B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34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CB6D9-8422-47B9-A6AD-378C452C65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9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0FBE-D378-4AC7-9844-FE416A5B8B57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1C49-4F1C-4FE7-A102-521248C79C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4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alfredworkflow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00292" y="2510757"/>
            <a:ext cx="9655728" cy="923330"/>
          </a:xfrm>
          <a:prstGeom prst="rect">
            <a:avLst/>
          </a:prstGeom>
          <a:solidFill>
            <a:srgbClr val="31486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使用</a:t>
            </a:r>
            <a:r>
              <a:rPr lang="en-US" altLang="zh-CN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Alfred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提高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你的工作效率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BF300CFA-1A6A-4D76-860A-899BB1E29C4B}"/>
              </a:ext>
            </a:extLst>
          </p:cNvPr>
          <p:cNvSpPr/>
          <p:nvPr/>
        </p:nvSpPr>
        <p:spPr>
          <a:xfrm>
            <a:off x="2726423" y="4063377"/>
            <a:ext cx="6400798" cy="61555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Mac</a:t>
            </a:r>
            <a:r>
              <a:rPr lang="zh-CN" altLang="en-US" sz="2400" b="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神兵利器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Alfred</a:t>
            </a:r>
            <a:endParaRPr lang="zh-CN" altLang="en-US" sz="2400" b="0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="" xmlns:a16="http://schemas.microsoft.com/office/drawing/2014/main" id="{C23E139E-6490-4619-BC23-1278360B5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256" y="4950086"/>
            <a:ext cx="2681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分享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时间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：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12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月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14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      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分享人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：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李实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A5C28C4B-295F-427E-97BE-5B976946F29D}"/>
              </a:ext>
            </a:extLst>
          </p:cNvPr>
          <p:cNvCxnSpPr/>
          <p:nvPr/>
        </p:nvCxnSpPr>
        <p:spPr>
          <a:xfrm flipH="1">
            <a:off x="3675005" y="5057807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0C2FDB96-8147-4A79-9269-76F1E31F645A}"/>
              </a:ext>
            </a:extLst>
          </p:cNvPr>
          <p:cNvCxnSpPr/>
          <p:nvPr/>
        </p:nvCxnSpPr>
        <p:spPr>
          <a:xfrm>
            <a:off x="7203396" y="5057807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>
            <a:extLst>
              <a:ext uri="{FF2B5EF4-FFF2-40B4-BE49-F238E27FC236}">
                <a16:creationId xmlns="" xmlns:a16="http://schemas.microsoft.com/office/drawing/2014/main" id="{F0AE1546-F1A7-4AD3-A1CF-E0FC1F37E09A}"/>
              </a:ext>
            </a:extLst>
          </p:cNvPr>
          <p:cNvSpPr/>
          <p:nvPr/>
        </p:nvSpPr>
        <p:spPr>
          <a:xfrm rot="4499273">
            <a:off x="1511166" y="231006"/>
            <a:ext cx="1607419" cy="1385706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9" name="等腰三角形 198">
            <a:extLst>
              <a:ext uri="{FF2B5EF4-FFF2-40B4-BE49-F238E27FC236}">
                <a16:creationId xmlns="" xmlns:a16="http://schemas.microsoft.com/office/drawing/2014/main" id="{E119EE2D-2DDC-4BDC-8023-53213D15A010}"/>
              </a:ext>
            </a:extLst>
          </p:cNvPr>
          <p:cNvSpPr/>
          <p:nvPr/>
        </p:nvSpPr>
        <p:spPr>
          <a:xfrm rot="18665383">
            <a:off x="10422453" y="4319379"/>
            <a:ext cx="1463240" cy="126141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0" name="等腰三角形 199">
            <a:extLst>
              <a:ext uri="{FF2B5EF4-FFF2-40B4-BE49-F238E27FC236}">
                <a16:creationId xmlns="" xmlns:a16="http://schemas.microsoft.com/office/drawing/2014/main" id="{5C186AE1-013F-4ACB-9141-5EB620591E71}"/>
              </a:ext>
            </a:extLst>
          </p:cNvPr>
          <p:cNvSpPr/>
          <p:nvPr/>
        </p:nvSpPr>
        <p:spPr>
          <a:xfrm rot="961450">
            <a:off x="11233554" y="6038168"/>
            <a:ext cx="798333" cy="688218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1" name="等腰三角形 200">
            <a:extLst>
              <a:ext uri="{FF2B5EF4-FFF2-40B4-BE49-F238E27FC236}">
                <a16:creationId xmlns="" xmlns:a16="http://schemas.microsoft.com/office/drawing/2014/main" id="{6E2EAD45-83C8-4B49-A507-241CE4DE8969}"/>
              </a:ext>
            </a:extLst>
          </p:cNvPr>
          <p:cNvSpPr/>
          <p:nvPr/>
        </p:nvSpPr>
        <p:spPr>
          <a:xfrm rot="7947741">
            <a:off x="400932" y="1199831"/>
            <a:ext cx="1209165" cy="104238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0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22" grpId="0"/>
      <p:bldP spid="2" grpId="0" animBg="1"/>
      <p:bldP spid="199" grpId="0" animBg="1"/>
      <p:bldP spid="200" grpId="0" animBg="1"/>
      <p:bldP spid="20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411">
            <a:extLst>
              <a:ext uri="{FF2B5EF4-FFF2-40B4-BE49-F238E27FC236}">
                <a16:creationId xmlns="" xmlns:a16="http://schemas.microsoft.com/office/drawing/2014/main" id="{6AEE1119-72A5-4386-8680-BE1A41C5A193}"/>
              </a:ext>
            </a:extLst>
          </p:cNvPr>
          <p:cNvSpPr/>
          <p:nvPr/>
        </p:nvSpPr>
        <p:spPr>
          <a:xfrm>
            <a:off x="8640365" y="1358938"/>
            <a:ext cx="251270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en-US" altLang="zh-CN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</a:t>
            </a:r>
            <a:r>
              <a:rPr lang="en-US" altLang="zh-CN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lfred</a:t>
            </a:r>
            <a:r>
              <a:rPr lang="zh-CN" altLang="en-US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能做什么。</a:t>
            </a:r>
            <a:r>
              <a:rPr lang="zh-CN" altLang="en-US" sz="12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2" name="Shape 2414">
            <a:extLst>
              <a:ext uri="{FF2B5EF4-FFF2-40B4-BE49-F238E27FC236}">
                <a16:creationId xmlns="" xmlns:a16="http://schemas.microsoft.com/office/drawing/2014/main" id="{68460407-2B7E-4221-A38C-F5DDD4291474}"/>
              </a:ext>
            </a:extLst>
          </p:cNvPr>
          <p:cNvSpPr/>
          <p:nvPr/>
        </p:nvSpPr>
        <p:spPr>
          <a:xfrm>
            <a:off x="8686932" y="1962816"/>
            <a:ext cx="2784721" cy="2025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简单操作文件。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复杂操作文件。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简单实现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自定义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网页搜索。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打开应用窗口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直接当计算器用。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操作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Shell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直接控制 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itunes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 进行音乐播放。 </a:t>
            </a:r>
            <a:endParaRPr lang="zh-CN" altLang="en-US" sz="1100" dirty="0" smtClean="0">
              <a:solidFill>
                <a:srgbClr val="404040"/>
              </a:solidFill>
              <a:ea typeface="微软雅黑"/>
              <a:cs typeface="+mn-ea"/>
            </a:endParaRP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远程连接手机直接控制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Mac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终极：</a:t>
            </a:r>
            <a:r>
              <a:rPr lang="zh-CN" altLang="en-US" sz="1100" dirty="0">
                <a:solidFill>
                  <a:srgbClr val="404040"/>
                </a:solidFill>
                <a:ea typeface="微软雅黑"/>
                <a:cs typeface="+mn-ea"/>
              </a:rPr>
              <a:t>脚本语言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DIY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编制自己的插件。</a:t>
            </a:r>
          </a:p>
          <a:p>
            <a:pPr marL="228600" lvl="0" indent="-228600" algn="just">
              <a:spcBef>
                <a:spcPts val="0"/>
              </a:spcBef>
              <a:spcAft>
                <a:spcPts val="0"/>
              </a:spcAft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丢掉鼠标，指尖在键盘上飞舞。</a:t>
            </a:r>
            <a:endParaRPr lang="en-US" altLang="zh-CN" sz="1100" dirty="0" smtClean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3" name="Shape 2411">
            <a:extLst>
              <a:ext uri="{FF2B5EF4-FFF2-40B4-BE49-F238E27FC236}">
                <a16:creationId xmlns="" xmlns:a16="http://schemas.microsoft.com/office/drawing/2014/main" id="{7533E8DE-921A-499D-ACFA-67B37D219A5B}"/>
              </a:ext>
            </a:extLst>
          </p:cNvPr>
          <p:cNvSpPr/>
          <p:nvPr/>
        </p:nvSpPr>
        <p:spPr>
          <a:xfrm>
            <a:off x="8640365" y="4606392"/>
            <a:ext cx="2701323" cy="18466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zh-CN" altLang="en-US" sz="12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zh-CN" altLang="en-US" sz="12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编写脚本支持的语言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4" name="Shape 2414">
            <a:extLst>
              <a:ext uri="{FF2B5EF4-FFF2-40B4-BE49-F238E27FC236}">
                <a16:creationId xmlns="" xmlns:a16="http://schemas.microsoft.com/office/drawing/2014/main" id="{AEB10A7C-F6A0-4F32-B392-DEA2555E2E7D}"/>
              </a:ext>
            </a:extLst>
          </p:cNvPr>
          <p:cNvSpPr/>
          <p:nvPr/>
        </p:nvSpPr>
        <p:spPr>
          <a:xfrm>
            <a:off x="8640365" y="5179421"/>
            <a:ext cx="3012482" cy="400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just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目前支持多门脚本语言如：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 Python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PHP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bash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ruby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perl</a:t>
            </a:r>
            <a:r>
              <a:rPr lang="zh-CN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osascript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zsh</a:t>
            </a:r>
            <a:r>
              <a:rPr lang="zh-CN" altLang="zh-CN" sz="1100" dirty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5" name="Shape 2411">
            <a:extLst>
              <a:ext uri="{FF2B5EF4-FFF2-40B4-BE49-F238E27FC236}">
                <a16:creationId xmlns="" xmlns:a16="http://schemas.microsoft.com/office/drawing/2014/main" id="{44CA81CF-D074-4483-AF1B-CACBD76ABA88}"/>
              </a:ext>
            </a:extLst>
          </p:cNvPr>
          <p:cNvSpPr/>
          <p:nvPr/>
        </p:nvSpPr>
        <p:spPr>
          <a:xfrm>
            <a:off x="277402" y="1431277"/>
            <a:ext cx="34513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eaLnBrk="0" hangingPunct="0"/>
            <a:r>
              <a:rPr lang="en-US" altLang="zh-CN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Alfred</a:t>
            </a:r>
            <a:r>
              <a:rPr lang="zh-CN" altLang="en-US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是什么？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6" name="Shape 2414">
            <a:extLst>
              <a:ext uri="{FF2B5EF4-FFF2-40B4-BE49-F238E27FC236}">
                <a16:creationId xmlns="" xmlns:a16="http://schemas.microsoft.com/office/drawing/2014/main" id="{84109EAA-2AE6-4C0C-BAAA-B8700F3BDB2B}"/>
              </a:ext>
            </a:extLst>
          </p:cNvPr>
          <p:cNvSpPr/>
          <p:nvPr/>
        </p:nvSpPr>
        <p:spPr>
          <a:xfrm>
            <a:off x="700465" y="2002939"/>
            <a:ext cx="2995663" cy="2025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当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Apple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在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WWDC2014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上发布了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OS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 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X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最新版的时候，发现其中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Spotlight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已经进化了，看上去完全就和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Alfred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一个模子出来的，可能界面比其还要好看一点。不过呢，这个并不影响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Alfred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在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Mac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上的地位，因为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Spotlight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上有的功能，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Alfred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都有的，并且还有许多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Spotlight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，没有的功能。其中的最为传奇的一项功能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Workflows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就已经成为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Spotlight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无法超越的。</a:t>
            </a: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是的、我们可以暂时将其理解成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Mac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自带的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Spotlight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的升级版！！！！！！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sp>
        <p:nvSpPr>
          <p:cNvPr id="47" name="Shape 2411">
            <a:extLst>
              <a:ext uri="{FF2B5EF4-FFF2-40B4-BE49-F238E27FC236}">
                <a16:creationId xmlns="" xmlns:a16="http://schemas.microsoft.com/office/drawing/2014/main" id="{1FD4E108-35D7-43BA-8252-8695267F2277}"/>
              </a:ext>
            </a:extLst>
          </p:cNvPr>
          <p:cNvSpPr/>
          <p:nvPr/>
        </p:nvSpPr>
        <p:spPr>
          <a:xfrm>
            <a:off x="1120121" y="4430938"/>
            <a:ext cx="260858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r" eaLnBrk="0" hangingPunct="0"/>
            <a:r>
              <a:rPr lang="en-US" altLang="zh-CN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</a:t>
            </a:r>
            <a:r>
              <a:rPr lang="en-US" altLang="zh-CN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lfred</a:t>
            </a:r>
            <a:r>
              <a:rPr lang="zh-CN" altLang="en-US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如果使用</a:t>
            </a:r>
            <a:endParaRPr lang="zh-CN" altLang="en-US" sz="3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8" name="Shape 2414">
            <a:extLst>
              <a:ext uri="{FF2B5EF4-FFF2-40B4-BE49-F238E27FC236}">
                <a16:creationId xmlns="" xmlns:a16="http://schemas.microsoft.com/office/drawing/2014/main" id="{D96435BE-6F6D-4B64-A75D-D33D57A5E3BD}"/>
              </a:ext>
            </a:extLst>
          </p:cNvPr>
          <p:cNvSpPr/>
          <p:nvPr/>
        </p:nvSpPr>
        <p:spPr>
          <a:xfrm>
            <a:off x="711668" y="5006221"/>
            <a:ext cx="2995663" cy="121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t" anchorCtr="0">
            <a:spAutoFit/>
          </a:bodyPr>
          <a:lstStyle>
            <a:lvl1pPr algn="l" defTabSz="457200">
              <a:lnSpc>
                <a:spcPct val="120000"/>
              </a:lnSpc>
              <a:defRPr sz="20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在这里我们将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Alfred</a:t>
            </a: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功能点大致分为三项</a:t>
            </a: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1</a:t>
            </a:r>
            <a:r>
              <a:rPr lang="zh-CN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Featrues</a:t>
            </a:r>
            <a:endParaRPr lang="en-US" altLang="zh-CN" sz="1100" dirty="0" smtClean="0">
              <a:solidFill>
                <a:srgbClr val="404040"/>
              </a:solidFill>
              <a:ea typeface="微软雅黑"/>
              <a:cs typeface="+mn-ea"/>
            </a:endParaRP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2、</a:t>
            </a:r>
            <a:r>
              <a:rPr lang="en-US" altLang="zh-CN" sz="1100" dirty="0" err="1" smtClean="0">
                <a:solidFill>
                  <a:srgbClr val="404040"/>
                </a:solidFill>
                <a:ea typeface="微软雅黑"/>
                <a:cs typeface="+mn-ea"/>
              </a:rPr>
              <a:t>Romote</a:t>
            </a:r>
            <a:endParaRPr lang="zh-CN" altLang="en-US" sz="1100" dirty="0" smtClean="0">
              <a:solidFill>
                <a:srgbClr val="404040"/>
              </a:solidFill>
              <a:ea typeface="微软雅黑"/>
              <a:cs typeface="+mn-ea"/>
            </a:endParaRP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3</a:t>
            </a:r>
            <a:r>
              <a:rPr lang="zh-CN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、</a:t>
            </a:r>
            <a:r>
              <a:rPr lang="en-US" altLang="zh-CN" sz="1100" dirty="0" smtClean="0">
                <a:solidFill>
                  <a:srgbClr val="404040"/>
                </a:solidFill>
                <a:ea typeface="微软雅黑"/>
                <a:cs typeface="+mn-ea"/>
              </a:rPr>
              <a:t>Workflows</a:t>
            </a:r>
            <a:endParaRPr lang="zh-CN" altLang="en-US" sz="1100" dirty="0" smtClean="0">
              <a:solidFill>
                <a:srgbClr val="404040"/>
              </a:solidFill>
              <a:ea typeface="微软雅黑"/>
              <a:cs typeface="+mn-ea"/>
            </a:endParaRP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endParaRPr lang="zh-CN" altLang="en-US" sz="1100" dirty="0">
              <a:solidFill>
                <a:srgbClr val="404040"/>
              </a:solidFill>
              <a:ea typeface="微软雅黑"/>
              <a:cs typeface="+mn-ea"/>
            </a:endParaRPr>
          </a:p>
          <a:p>
            <a:pPr lvl="0" algn="r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r>
              <a:rPr lang="zh-CN" altLang="en-US" sz="1100" dirty="0" smtClean="0">
                <a:solidFill>
                  <a:srgbClr val="404040"/>
                </a:solidFill>
                <a:ea typeface="微软雅黑"/>
                <a:cs typeface="+mn-ea"/>
              </a:rPr>
              <a:t>               </a:t>
            </a:r>
            <a:endParaRPr sz="1100" dirty="0">
              <a:solidFill>
                <a:srgbClr val="404040"/>
              </a:solidFill>
              <a:ea typeface="微软雅黑"/>
              <a:cs typeface="+mn-ea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14CD5F63-9CD9-4829-873A-9A2EA9A42307}"/>
              </a:ext>
            </a:extLst>
          </p:cNvPr>
          <p:cNvGrpSpPr/>
          <p:nvPr/>
        </p:nvGrpSpPr>
        <p:grpSpPr>
          <a:xfrm>
            <a:off x="4095967" y="1642404"/>
            <a:ext cx="4162220" cy="4166542"/>
            <a:chOff x="827030" y="2100075"/>
            <a:chExt cx="4162220" cy="4166542"/>
          </a:xfrm>
        </p:grpSpPr>
        <p:sp>
          <p:nvSpPr>
            <p:cNvPr id="50" name="任意多边形 21">
              <a:extLst>
                <a:ext uri="{FF2B5EF4-FFF2-40B4-BE49-F238E27FC236}">
                  <a16:creationId xmlns="" xmlns:a16="http://schemas.microsoft.com/office/drawing/2014/main" id="{4C115A8E-035B-4227-9D57-6942CF4C43C0}"/>
                </a:ext>
              </a:extLst>
            </p:cNvPr>
            <p:cNvSpPr/>
            <p:nvPr/>
          </p:nvSpPr>
          <p:spPr>
            <a:xfrm>
              <a:off x="837251" y="2100075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1" name="任意多边形 36">
              <a:extLst>
                <a:ext uri="{FF2B5EF4-FFF2-40B4-BE49-F238E27FC236}">
                  <a16:creationId xmlns="" xmlns:a16="http://schemas.microsoft.com/office/drawing/2014/main" id="{EFDD9145-D29F-4EE8-B0F7-3BC23340D572}"/>
                </a:ext>
              </a:extLst>
            </p:cNvPr>
            <p:cNvSpPr/>
            <p:nvPr/>
          </p:nvSpPr>
          <p:spPr>
            <a:xfrm flipH="1">
              <a:off x="2902345" y="2100075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2" name="任意多边形 37">
              <a:extLst>
                <a:ext uri="{FF2B5EF4-FFF2-40B4-BE49-F238E27FC236}">
                  <a16:creationId xmlns="" xmlns:a16="http://schemas.microsoft.com/office/drawing/2014/main" id="{4F936878-1A26-4E58-8407-84B099683185}"/>
                </a:ext>
              </a:extLst>
            </p:cNvPr>
            <p:cNvSpPr/>
            <p:nvPr/>
          </p:nvSpPr>
          <p:spPr>
            <a:xfrm flipV="1">
              <a:off x="827030" y="4183346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3" name="任意多边形 38">
              <a:extLst>
                <a:ext uri="{FF2B5EF4-FFF2-40B4-BE49-F238E27FC236}">
                  <a16:creationId xmlns="" xmlns:a16="http://schemas.microsoft.com/office/drawing/2014/main" id="{A728987F-247C-4446-B9FD-85379BF3F5D5}"/>
                </a:ext>
              </a:extLst>
            </p:cNvPr>
            <p:cNvSpPr/>
            <p:nvPr/>
          </p:nvSpPr>
          <p:spPr>
            <a:xfrm flipH="1" flipV="1">
              <a:off x="2905979" y="4183346"/>
              <a:ext cx="2083271" cy="2083271"/>
            </a:xfrm>
            <a:custGeom>
              <a:avLst/>
              <a:gdLst>
                <a:gd name="connsiteX0" fmla="*/ 2083271 w 2083271"/>
                <a:gd name="connsiteY0" fmla="*/ 0 h 2083271"/>
                <a:gd name="connsiteX1" fmla="*/ 2083271 w 2083271"/>
                <a:gd name="connsiteY1" fmla="*/ 969964 h 2083271"/>
                <a:gd name="connsiteX2" fmla="*/ 2083270 w 2083271"/>
                <a:gd name="connsiteY2" fmla="*/ 969964 h 2083271"/>
                <a:gd name="connsiteX3" fmla="*/ 969964 w 2083271"/>
                <a:gd name="connsiteY3" fmla="*/ 2083270 h 2083271"/>
                <a:gd name="connsiteX4" fmla="*/ 969964 w 2083271"/>
                <a:gd name="connsiteY4" fmla="*/ 2083271 h 2083271"/>
                <a:gd name="connsiteX5" fmla="*/ 0 w 2083271"/>
                <a:gd name="connsiteY5" fmla="*/ 2083271 h 2083271"/>
                <a:gd name="connsiteX6" fmla="*/ 251440 w 2083271"/>
                <a:gd name="connsiteY6" fmla="*/ 1090260 h 2083271"/>
                <a:gd name="connsiteX7" fmla="*/ 355611 w 2083271"/>
                <a:gd name="connsiteY7" fmla="*/ 918789 h 2083271"/>
                <a:gd name="connsiteX8" fmla="*/ 355611 w 2083271"/>
                <a:gd name="connsiteY8" fmla="*/ 447241 h 2083271"/>
                <a:gd name="connsiteX9" fmla="*/ 796199 w 2083271"/>
                <a:gd name="connsiteY9" fmla="*/ 447241 h 2083271"/>
                <a:gd name="connsiteX10" fmla="*/ 918494 w 2083271"/>
                <a:gd name="connsiteY10" fmla="*/ 355790 h 2083271"/>
                <a:gd name="connsiteX11" fmla="*/ 2083271 w 2083271"/>
                <a:gd name="connsiteY11" fmla="*/ 0 h 208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3271" h="2083271">
                  <a:moveTo>
                    <a:pt x="2083271" y="0"/>
                  </a:moveTo>
                  <a:lnTo>
                    <a:pt x="2083271" y="969964"/>
                  </a:lnTo>
                  <a:lnTo>
                    <a:pt x="2083270" y="969964"/>
                  </a:lnTo>
                  <a:cubicBezTo>
                    <a:pt x="1468408" y="969964"/>
                    <a:pt x="969964" y="1468408"/>
                    <a:pt x="969964" y="2083270"/>
                  </a:cubicBezTo>
                  <a:lnTo>
                    <a:pt x="969964" y="2083271"/>
                  </a:lnTo>
                  <a:lnTo>
                    <a:pt x="0" y="2083271"/>
                  </a:lnTo>
                  <a:cubicBezTo>
                    <a:pt x="0" y="1723721"/>
                    <a:pt x="91085" y="1385446"/>
                    <a:pt x="251440" y="1090260"/>
                  </a:cubicBezTo>
                  <a:lnTo>
                    <a:pt x="355611" y="918789"/>
                  </a:lnTo>
                  <a:lnTo>
                    <a:pt x="355611" y="447241"/>
                  </a:lnTo>
                  <a:lnTo>
                    <a:pt x="796199" y="447241"/>
                  </a:lnTo>
                  <a:lnTo>
                    <a:pt x="918494" y="355790"/>
                  </a:lnTo>
                  <a:cubicBezTo>
                    <a:pt x="1250987" y="131163"/>
                    <a:pt x="1651812" y="0"/>
                    <a:pt x="2083271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BC027DDD-4EB1-42FA-9337-4FA509C17631}"/>
                </a:ext>
              </a:extLst>
            </p:cNvPr>
            <p:cNvSpPr txBox="1"/>
            <p:nvPr/>
          </p:nvSpPr>
          <p:spPr>
            <a:xfrm rot="18900000">
              <a:off x="1167504" y="2573044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C591A47C-6DAA-40AF-A0BA-25E0517AE4F1}"/>
                </a:ext>
              </a:extLst>
            </p:cNvPr>
            <p:cNvSpPr txBox="1"/>
            <p:nvPr/>
          </p:nvSpPr>
          <p:spPr>
            <a:xfrm rot="2700000" flipH="1">
              <a:off x="3895720" y="2591076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="" xmlns:a16="http://schemas.microsoft.com/office/drawing/2014/main" id="{6AE5F8A2-0C67-4461-9889-3AEEA5633348}"/>
                </a:ext>
              </a:extLst>
            </p:cNvPr>
            <p:cNvSpPr txBox="1"/>
            <p:nvPr/>
          </p:nvSpPr>
          <p:spPr>
            <a:xfrm rot="13500000" flipH="1" flipV="1">
              <a:off x="1139793" y="5215735"/>
              <a:ext cx="813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498D5D63-A4A3-4552-BABC-140C7BBA28AB}"/>
                </a:ext>
              </a:extLst>
            </p:cNvPr>
            <p:cNvSpPr txBox="1"/>
            <p:nvPr/>
          </p:nvSpPr>
          <p:spPr>
            <a:xfrm rot="8100000" flipH="1" flipV="1">
              <a:off x="3940864" y="5116618"/>
              <a:ext cx="81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0E77F684-3B45-41FA-814B-8035E29860E4}"/>
              </a:ext>
            </a:extLst>
          </p:cNvPr>
          <p:cNvGrpSpPr>
            <a:grpSpLocks/>
          </p:cNvGrpSpPr>
          <p:nvPr/>
        </p:nvGrpSpPr>
        <p:grpSpPr bwMode="auto">
          <a:xfrm>
            <a:off x="5242817" y="2798876"/>
            <a:ext cx="1869114" cy="1869114"/>
            <a:chOff x="1103084" y="2155824"/>
            <a:chExt cx="3176815" cy="317681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715C84A1-B319-4A96-B739-312C7AA7D76F}"/>
                </a:ext>
              </a:extLst>
            </p:cNvPr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rgbClr val="31486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/>
                <a:ea typeface="微软雅黑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="" xmlns:a16="http://schemas.microsoft.com/office/drawing/2014/main" id="{1B47C3AB-7396-4FE0-8733-D049E68BA215}"/>
                </a:ext>
              </a:extLst>
            </p:cNvPr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/>
                <a:ea typeface="微软雅黑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="" xmlns:a16="http://schemas.microsoft.com/office/drawing/2014/main" id="{77A2E23C-EB52-4D3F-AE8B-5DADFAD76645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72" name="直接连接符 71">
              <a:extLst>
                <a:ext uri="{FF2B5EF4-FFF2-40B4-BE49-F238E27FC236}">
                  <a16:creationId xmlns="" xmlns:a16="http://schemas.microsoft.com/office/drawing/2014/main" id="{13149EF3-E82C-45B3-99A7-ED032119C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="" xmlns:a16="http://schemas.microsoft.com/office/drawing/2014/main" id="{0EFD7993-4E40-4603-95A4-1F628635A00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采购成本管理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="" xmlns:a16="http://schemas.microsoft.com/office/drawing/2014/main" id="{162C52EB-FFFB-4120-A34F-114782DD1149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15A06973-64D3-4DE1-9116-660ABE2C709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DE10536D-9814-4D49-9E27-E279455484DB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875101" y="1911801"/>
            <a:ext cx="0" cy="71882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4"/>
          <p:cNvSpPr txBox="1">
            <a:spLocks noChangeArrowheads="1"/>
          </p:cNvSpPr>
          <p:nvPr/>
        </p:nvSpPr>
        <p:spPr bwMode="auto">
          <a:xfrm>
            <a:off x="5002155" y="2093001"/>
            <a:ext cx="6319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0" hangingPunct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制定预算的行为就是对组织内部各种工作进行稀缺资源的配置。预算不仅仅是计划活动的一个方面，也是组织政策的一种延伸，还是一种控制机制，起着一种比较标准的作用。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文本框 37"/>
          <p:cNvSpPr txBox="1"/>
          <p:nvPr/>
        </p:nvSpPr>
        <p:spPr>
          <a:xfrm>
            <a:off x="5002157" y="1647449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定制预算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073107" y="1992926"/>
            <a:ext cx="556576" cy="556576"/>
            <a:chOff x="5747657" y="2305619"/>
            <a:chExt cx="556576" cy="556576"/>
          </a:xfrm>
        </p:grpSpPr>
        <p:sp>
          <p:nvSpPr>
            <p:cNvPr id="24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5354072" y="4932094"/>
            <a:ext cx="0" cy="71882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48"/>
          <p:cNvSpPr txBox="1">
            <a:spLocks noChangeArrowheads="1"/>
          </p:cNvSpPr>
          <p:nvPr/>
        </p:nvSpPr>
        <p:spPr bwMode="auto">
          <a:xfrm>
            <a:off x="5481126" y="5113294"/>
            <a:ext cx="58409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0" hangingPunct="0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有了采购预算的约束，能提高项目资金的使用效率，优化项目采购管理中资源的调配，查找资金使用过程中的一些例外情况，有效地控制项目资金的流向和流量，从而达到控制项目采购成本的目的。</a:t>
            </a:r>
            <a:r>
              <a:rPr lang="zh-CN" altLang="en-US" sz="8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文本框 49"/>
          <p:cNvSpPr txBox="1"/>
          <p:nvPr/>
        </p:nvSpPr>
        <p:spPr>
          <a:xfrm>
            <a:off x="5481128" y="4667742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定制预算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52078" y="5013219"/>
            <a:ext cx="556576" cy="556576"/>
            <a:chOff x="5747657" y="2305619"/>
            <a:chExt cx="556576" cy="556576"/>
          </a:xfrm>
        </p:grpSpPr>
        <p:sp>
          <p:nvSpPr>
            <p:cNvPr id="30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5789501" y="3131001"/>
            <a:ext cx="0" cy="71882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54"/>
          <p:cNvSpPr txBox="1">
            <a:spLocks noChangeArrowheads="1"/>
          </p:cNvSpPr>
          <p:nvPr/>
        </p:nvSpPr>
        <p:spPr bwMode="auto">
          <a:xfrm>
            <a:off x="5916555" y="3312201"/>
            <a:ext cx="596858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24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是在具体实施项目采购行为之前对项目采购成本的一种估计和预测，是对整个项目资金的一种理性的规划。它不单对项目采购资金进行了合理的配置和分发，还同时建立了一个资金的使用标准，以便对采购实施行为中的资金使用进行随时的检测与控制，确保项目资金的使用在一定的合理范围内浮动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文本框 55"/>
          <p:cNvSpPr txBox="1"/>
          <p:nvPr/>
        </p:nvSpPr>
        <p:spPr>
          <a:xfrm>
            <a:off x="5916557" y="2866649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zh-CN" altLang="en-US" sz="2400" b="1" cap="all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定制预算</a:t>
            </a:r>
            <a:endParaRPr lang="en-US" altLang="zh-CN" sz="2400" b="1" cap="all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993830" y="3212125"/>
            <a:ext cx="556576" cy="556576"/>
            <a:chOff x="5747657" y="2305619"/>
            <a:chExt cx="556576" cy="556576"/>
          </a:xfrm>
        </p:grpSpPr>
        <p:sp>
          <p:nvSpPr>
            <p:cNvPr id="36" name="椭圆 26"/>
            <p:cNvSpPr/>
            <p:nvPr/>
          </p:nvSpPr>
          <p:spPr bwMode="auto">
            <a:xfrm>
              <a:off x="5747657" y="2305619"/>
              <a:ext cx="556576" cy="556576"/>
            </a:xfrm>
            <a:prstGeom prst="ellipse">
              <a:avLst/>
            </a:prstGeom>
            <a:solidFill>
              <a:srgbClr val="314865"/>
            </a:solidFill>
            <a:ln w="57150" cap="flat" cmpd="sng" algn="ctr">
              <a:solidFill>
                <a:schemeClr val="bg1"/>
              </a:solidFill>
              <a:prstDash val="solid"/>
            </a:ln>
            <a:effectLst>
              <a:outerShdw blurRad="381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5932500" y="2446897"/>
              <a:ext cx="186890" cy="27402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DF516908-27CF-4E96-BE52-05A03E1E77F6}"/>
              </a:ext>
            </a:extLst>
          </p:cNvPr>
          <p:cNvGrpSpPr/>
          <p:nvPr/>
        </p:nvGrpSpPr>
        <p:grpSpPr>
          <a:xfrm>
            <a:off x="769877" y="1603465"/>
            <a:ext cx="2211794" cy="3623981"/>
            <a:chOff x="8631023" y="1684586"/>
            <a:chExt cx="2419633" cy="3964519"/>
          </a:xfrm>
          <a:solidFill>
            <a:srgbClr val="314865"/>
          </a:solidFill>
        </p:grpSpPr>
        <p:sp>
          <p:nvSpPr>
            <p:cNvPr id="40" name="Freeform 23">
              <a:extLst>
                <a:ext uri="{FF2B5EF4-FFF2-40B4-BE49-F238E27FC236}">
                  <a16:creationId xmlns="" xmlns:a16="http://schemas.microsoft.com/office/drawing/2014/main" id="{EB7CD0B6-8D43-4B78-9DD4-66FE1BBA2B85}"/>
                </a:ext>
              </a:extLst>
            </p:cNvPr>
            <p:cNvSpPr/>
            <p:nvPr/>
          </p:nvSpPr>
          <p:spPr bwMode="auto">
            <a:xfrm>
              <a:off x="9714110" y="1846062"/>
              <a:ext cx="0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>
              <a:noFill/>
            </a:ln>
            <a:effectLst>
              <a:outerShdw blurRad="381000" dist="2540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="" xmlns:a16="http://schemas.microsoft.com/office/drawing/2014/main" id="{D993AE0C-1265-4464-A14D-1157D09C73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1023" y="1684586"/>
              <a:ext cx="2419633" cy="3114007"/>
            </a:xfrm>
            <a:custGeom>
              <a:avLst/>
              <a:gdLst>
                <a:gd name="T0" fmla="*/ 15500 w 17509"/>
                <a:gd name="T1" fmla="*/ 12945 h 22569"/>
                <a:gd name="T2" fmla="*/ 13648 w 17509"/>
                <a:gd name="T3" fmla="*/ 15646 h 22569"/>
                <a:gd name="T4" fmla="*/ 12686 w 17509"/>
                <a:gd name="T5" fmla="*/ 16707 h 22569"/>
                <a:gd name="T6" fmla="*/ 12045 w 17509"/>
                <a:gd name="T7" fmla="*/ 18000 h 22569"/>
                <a:gd name="T8" fmla="*/ 11850 w 17509"/>
                <a:gd name="T9" fmla="*/ 20372 h 22569"/>
                <a:gd name="T10" fmla="*/ 11851 w 17509"/>
                <a:gd name="T11" fmla="*/ 20445 h 22569"/>
                <a:gd name="T12" fmla="*/ 11209 w 17509"/>
                <a:gd name="T13" fmla="*/ 21086 h 22569"/>
                <a:gd name="T14" fmla="*/ 6299 w 17509"/>
                <a:gd name="T15" fmla="*/ 21086 h 22569"/>
                <a:gd name="T16" fmla="*/ 5844 w 17509"/>
                <a:gd name="T17" fmla="*/ 20897 h 22569"/>
                <a:gd name="T18" fmla="*/ 5657 w 17509"/>
                <a:gd name="T19" fmla="*/ 20445 h 22569"/>
                <a:gd name="T20" fmla="*/ 5657 w 17509"/>
                <a:gd name="T21" fmla="*/ 20369 h 22569"/>
                <a:gd name="T22" fmla="*/ 5462 w 17509"/>
                <a:gd name="T23" fmla="*/ 18000 h 22569"/>
                <a:gd name="T24" fmla="*/ 5094 w 17509"/>
                <a:gd name="T25" fmla="*/ 17092 h 22569"/>
                <a:gd name="T26" fmla="*/ 4029 w 17509"/>
                <a:gd name="T27" fmla="*/ 15822 h 22569"/>
                <a:gd name="T28" fmla="*/ 2329 w 17509"/>
                <a:gd name="T29" fmla="*/ 13637 h 22569"/>
                <a:gd name="T30" fmla="*/ 1484 w 17509"/>
                <a:gd name="T31" fmla="*/ 9931 h 22569"/>
                <a:gd name="T32" fmla="*/ 2954 w 17509"/>
                <a:gd name="T33" fmla="*/ 5541 h 22569"/>
                <a:gd name="T34" fmla="*/ 6683 w 17509"/>
                <a:gd name="T35" fmla="*/ 2948 h 22569"/>
                <a:gd name="T36" fmla="*/ 6868 w 17509"/>
                <a:gd name="T37" fmla="*/ 2892 h 22569"/>
                <a:gd name="T38" fmla="*/ 7985 w 17509"/>
                <a:gd name="T39" fmla="*/ 2684 h 22569"/>
                <a:gd name="T40" fmla="*/ 7987 w 17509"/>
                <a:gd name="T41" fmla="*/ 2684 h 22569"/>
                <a:gd name="T42" fmla="*/ 8059 w 17509"/>
                <a:gd name="T43" fmla="*/ 2676 h 22569"/>
                <a:gd name="T44" fmla="*/ 8716 w 17509"/>
                <a:gd name="T45" fmla="*/ 2639 h 22569"/>
                <a:gd name="T46" fmla="*/ 8755 w 17509"/>
                <a:gd name="T47" fmla="*/ 2643 h 22569"/>
                <a:gd name="T48" fmla="*/ 8793 w 17509"/>
                <a:gd name="T49" fmla="*/ 2641 h 22569"/>
                <a:gd name="T50" fmla="*/ 9450 w 17509"/>
                <a:gd name="T51" fmla="*/ 2676 h 22569"/>
                <a:gd name="T52" fmla="*/ 9448 w 17509"/>
                <a:gd name="T53" fmla="*/ 2676 h 22569"/>
                <a:gd name="T54" fmla="*/ 9520 w 17509"/>
                <a:gd name="T55" fmla="*/ 2684 h 22569"/>
                <a:gd name="T56" fmla="*/ 9522 w 17509"/>
                <a:gd name="T57" fmla="*/ 2684 h 22569"/>
                <a:gd name="T58" fmla="*/ 10638 w 17509"/>
                <a:gd name="T59" fmla="*/ 2892 h 22569"/>
                <a:gd name="T60" fmla="*/ 10825 w 17509"/>
                <a:gd name="T61" fmla="*/ 2948 h 22569"/>
                <a:gd name="T62" fmla="*/ 14553 w 17509"/>
                <a:gd name="T63" fmla="*/ 5541 h 22569"/>
                <a:gd name="T64" fmla="*/ 16023 w 17509"/>
                <a:gd name="T65" fmla="*/ 9931 h 22569"/>
                <a:gd name="T66" fmla="*/ 15500 w 17509"/>
                <a:gd name="T67" fmla="*/ 12945 h 22569"/>
                <a:gd name="T68" fmla="*/ 17507 w 17509"/>
                <a:gd name="T69" fmla="*/ 9931 h 22569"/>
                <a:gd name="T70" fmla="*/ 15734 w 17509"/>
                <a:gd name="T71" fmla="*/ 4645 h 22569"/>
                <a:gd name="T72" fmla="*/ 1773 w 17509"/>
                <a:gd name="T73" fmla="*/ 4645 h 22569"/>
                <a:gd name="T74" fmla="*/ 0 w 17509"/>
                <a:gd name="T75" fmla="*/ 9931 h 22569"/>
                <a:gd name="T76" fmla="*/ 628 w 17509"/>
                <a:gd name="T77" fmla="*/ 13491 h 22569"/>
                <a:gd name="T78" fmla="*/ 2782 w 17509"/>
                <a:gd name="T79" fmla="*/ 16665 h 22569"/>
                <a:gd name="T80" fmla="*/ 3655 w 17509"/>
                <a:gd name="T81" fmla="*/ 17623 h 22569"/>
                <a:gd name="T82" fmla="*/ 4005 w 17509"/>
                <a:gd name="T83" fmla="*/ 18273 h 22569"/>
                <a:gd name="T84" fmla="*/ 4174 w 17509"/>
                <a:gd name="T85" fmla="*/ 20369 h 22569"/>
                <a:gd name="T86" fmla="*/ 4174 w 17509"/>
                <a:gd name="T87" fmla="*/ 20420 h 22569"/>
                <a:gd name="T88" fmla="*/ 4174 w 17509"/>
                <a:gd name="T89" fmla="*/ 20435 h 22569"/>
                <a:gd name="T90" fmla="*/ 4174 w 17509"/>
                <a:gd name="T91" fmla="*/ 20440 h 22569"/>
                <a:gd name="T92" fmla="*/ 4174 w 17509"/>
                <a:gd name="T93" fmla="*/ 20445 h 22569"/>
                <a:gd name="T94" fmla="*/ 6299 w 17509"/>
                <a:gd name="T95" fmla="*/ 22569 h 22569"/>
                <a:gd name="T96" fmla="*/ 11209 w 17509"/>
                <a:gd name="T97" fmla="*/ 22569 h 22569"/>
                <a:gd name="T98" fmla="*/ 13333 w 17509"/>
                <a:gd name="T99" fmla="*/ 20445 h 22569"/>
                <a:gd name="T100" fmla="*/ 13333 w 17509"/>
                <a:gd name="T101" fmla="*/ 20440 h 22569"/>
                <a:gd name="T102" fmla="*/ 13333 w 17509"/>
                <a:gd name="T103" fmla="*/ 20434 h 22569"/>
                <a:gd name="T104" fmla="*/ 13333 w 17509"/>
                <a:gd name="T105" fmla="*/ 20420 h 22569"/>
                <a:gd name="T106" fmla="*/ 13333 w 17509"/>
                <a:gd name="T107" fmla="*/ 20372 h 22569"/>
                <a:gd name="T108" fmla="*/ 13503 w 17509"/>
                <a:gd name="T109" fmla="*/ 18274 h 22569"/>
                <a:gd name="T110" fmla="*/ 13673 w 17509"/>
                <a:gd name="T111" fmla="*/ 17875 h 22569"/>
                <a:gd name="T112" fmla="*/ 14553 w 17509"/>
                <a:gd name="T113" fmla="*/ 16847 h 22569"/>
                <a:gd name="T114" fmla="*/ 16486 w 17509"/>
                <a:gd name="T115" fmla="*/ 14338 h 22569"/>
                <a:gd name="T116" fmla="*/ 17507 w 17509"/>
                <a:gd name="T117" fmla="*/ 9931 h 2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09" h="22569">
                  <a:moveTo>
                    <a:pt x="15500" y="12945"/>
                  </a:moveTo>
                  <a:cubicBezTo>
                    <a:pt x="15031" y="14128"/>
                    <a:pt x="14327" y="14928"/>
                    <a:pt x="13648" y="15646"/>
                  </a:cubicBezTo>
                  <a:cubicBezTo>
                    <a:pt x="13309" y="16005"/>
                    <a:pt x="12976" y="16339"/>
                    <a:pt x="12686" y="16707"/>
                  </a:cubicBezTo>
                  <a:cubicBezTo>
                    <a:pt x="12399" y="17072"/>
                    <a:pt x="12143" y="17489"/>
                    <a:pt x="12045" y="18000"/>
                  </a:cubicBezTo>
                  <a:cubicBezTo>
                    <a:pt x="11859" y="18996"/>
                    <a:pt x="11852" y="20066"/>
                    <a:pt x="11850" y="20372"/>
                  </a:cubicBezTo>
                  <a:cubicBezTo>
                    <a:pt x="11850" y="20413"/>
                    <a:pt x="11851" y="20435"/>
                    <a:pt x="11851" y="20445"/>
                  </a:cubicBezTo>
                  <a:cubicBezTo>
                    <a:pt x="11849" y="20799"/>
                    <a:pt x="11564" y="21085"/>
                    <a:pt x="11209" y="21086"/>
                  </a:cubicBezTo>
                  <a:lnTo>
                    <a:pt x="6299" y="21086"/>
                  </a:lnTo>
                  <a:cubicBezTo>
                    <a:pt x="6119" y="21086"/>
                    <a:pt x="5962" y="21015"/>
                    <a:pt x="5844" y="20897"/>
                  </a:cubicBezTo>
                  <a:cubicBezTo>
                    <a:pt x="5727" y="20779"/>
                    <a:pt x="5657" y="20625"/>
                    <a:pt x="5657" y="20445"/>
                  </a:cubicBezTo>
                  <a:cubicBezTo>
                    <a:pt x="5657" y="20435"/>
                    <a:pt x="5657" y="20412"/>
                    <a:pt x="5657" y="20369"/>
                  </a:cubicBezTo>
                  <a:cubicBezTo>
                    <a:pt x="5656" y="20061"/>
                    <a:pt x="5647" y="18994"/>
                    <a:pt x="5462" y="18000"/>
                  </a:cubicBezTo>
                  <a:cubicBezTo>
                    <a:pt x="5398" y="17661"/>
                    <a:pt x="5261" y="17359"/>
                    <a:pt x="5094" y="17092"/>
                  </a:cubicBezTo>
                  <a:cubicBezTo>
                    <a:pt x="4798" y="16622"/>
                    <a:pt x="4420" y="16237"/>
                    <a:pt x="4029" y="15822"/>
                  </a:cubicBezTo>
                  <a:cubicBezTo>
                    <a:pt x="3439" y="15207"/>
                    <a:pt x="2815" y="14544"/>
                    <a:pt x="2329" y="13637"/>
                  </a:cubicBezTo>
                  <a:cubicBezTo>
                    <a:pt x="1845" y="12731"/>
                    <a:pt x="1485" y="11579"/>
                    <a:pt x="1484" y="9931"/>
                  </a:cubicBezTo>
                  <a:cubicBezTo>
                    <a:pt x="1484" y="8279"/>
                    <a:pt x="2030" y="6763"/>
                    <a:pt x="2954" y="5541"/>
                  </a:cubicBezTo>
                  <a:cubicBezTo>
                    <a:pt x="3879" y="4319"/>
                    <a:pt x="5180" y="3397"/>
                    <a:pt x="6683" y="2948"/>
                  </a:cubicBezTo>
                  <a:lnTo>
                    <a:pt x="6868" y="2892"/>
                  </a:lnTo>
                  <a:cubicBezTo>
                    <a:pt x="7230" y="2798"/>
                    <a:pt x="7602" y="2724"/>
                    <a:pt x="7985" y="2684"/>
                  </a:cubicBezTo>
                  <a:lnTo>
                    <a:pt x="7987" y="2684"/>
                  </a:lnTo>
                  <a:lnTo>
                    <a:pt x="8059" y="2676"/>
                  </a:lnTo>
                  <a:cubicBezTo>
                    <a:pt x="8283" y="2654"/>
                    <a:pt x="8501" y="2641"/>
                    <a:pt x="8716" y="2639"/>
                  </a:cubicBezTo>
                  <a:lnTo>
                    <a:pt x="8755" y="2643"/>
                  </a:lnTo>
                  <a:lnTo>
                    <a:pt x="8793" y="2641"/>
                  </a:lnTo>
                  <a:cubicBezTo>
                    <a:pt x="9007" y="2641"/>
                    <a:pt x="9226" y="2654"/>
                    <a:pt x="9450" y="2676"/>
                  </a:cubicBezTo>
                  <a:lnTo>
                    <a:pt x="9448" y="2676"/>
                  </a:lnTo>
                  <a:lnTo>
                    <a:pt x="9520" y="2684"/>
                  </a:lnTo>
                  <a:lnTo>
                    <a:pt x="9522" y="2684"/>
                  </a:lnTo>
                  <a:cubicBezTo>
                    <a:pt x="9905" y="2724"/>
                    <a:pt x="10277" y="2797"/>
                    <a:pt x="10638" y="2892"/>
                  </a:cubicBezTo>
                  <a:lnTo>
                    <a:pt x="10825" y="2948"/>
                  </a:lnTo>
                  <a:cubicBezTo>
                    <a:pt x="12327" y="3397"/>
                    <a:pt x="13628" y="4319"/>
                    <a:pt x="14553" y="5541"/>
                  </a:cubicBezTo>
                  <a:cubicBezTo>
                    <a:pt x="15476" y="6763"/>
                    <a:pt x="16023" y="8279"/>
                    <a:pt x="16023" y="9931"/>
                  </a:cubicBezTo>
                  <a:cubicBezTo>
                    <a:pt x="16023" y="11186"/>
                    <a:pt x="15812" y="12155"/>
                    <a:pt x="15500" y="12945"/>
                  </a:cubicBezTo>
                  <a:close/>
                  <a:moveTo>
                    <a:pt x="17507" y="9931"/>
                  </a:moveTo>
                  <a:cubicBezTo>
                    <a:pt x="17507" y="7948"/>
                    <a:pt x="16847" y="6114"/>
                    <a:pt x="15734" y="4645"/>
                  </a:cubicBezTo>
                  <a:cubicBezTo>
                    <a:pt x="12226" y="8"/>
                    <a:pt x="5290" y="0"/>
                    <a:pt x="1773" y="4645"/>
                  </a:cubicBezTo>
                  <a:cubicBezTo>
                    <a:pt x="661" y="6114"/>
                    <a:pt x="0" y="7948"/>
                    <a:pt x="0" y="9931"/>
                  </a:cubicBezTo>
                  <a:cubicBezTo>
                    <a:pt x="0" y="11354"/>
                    <a:pt x="245" y="12523"/>
                    <a:pt x="628" y="13491"/>
                  </a:cubicBezTo>
                  <a:cubicBezTo>
                    <a:pt x="1202" y="14942"/>
                    <a:pt x="2079" y="15922"/>
                    <a:pt x="2782" y="16665"/>
                  </a:cubicBezTo>
                  <a:cubicBezTo>
                    <a:pt x="3135" y="17036"/>
                    <a:pt x="3445" y="17353"/>
                    <a:pt x="3655" y="17623"/>
                  </a:cubicBezTo>
                  <a:cubicBezTo>
                    <a:pt x="3870" y="17895"/>
                    <a:pt x="3975" y="18106"/>
                    <a:pt x="4005" y="18273"/>
                  </a:cubicBezTo>
                  <a:cubicBezTo>
                    <a:pt x="4158" y="19085"/>
                    <a:pt x="4174" y="20109"/>
                    <a:pt x="4174" y="20369"/>
                  </a:cubicBezTo>
                  <a:lnTo>
                    <a:pt x="4174" y="20420"/>
                  </a:lnTo>
                  <a:lnTo>
                    <a:pt x="4174" y="20435"/>
                  </a:lnTo>
                  <a:lnTo>
                    <a:pt x="4174" y="20440"/>
                  </a:lnTo>
                  <a:lnTo>
                    <a:pt x="4174" y="20445"/>
                  </a:lnTo>
                  <a:cubicBezTo>
                    <a:pt x="4174" y="21620"/>
                    <a:pt x="5125" y="22568"/>
                    <a:pt x="6299" y="22569"/>
                  </a:cubicBezTo>
                  <a:lnTo>
                    <a:pt x="11209" y="22569"/>
                  </a:lnTo>
                  <a:cubicBezTo>
                    <a:pt x="12383" y="22568"/>
                    <a:pt x="13333" y="21618"/>
                    <a:pt x="13333" y="20445"/>
                  </a:cubicBezTo>
                  <a:lnTo>
                    <a:pt x="13333" y="20440"/>
                  </a:lnTo>
                  <a:lnTo>
                    <a:pt x="13333" y="20434"/>
                  </a:lnTo>
                  <a:lnTo>
                    <a:pt x="13333" y="20420"/>
                  </a:lnTo>
                  <a:lnTo>
                    <a:pt x="13333" y="20372"/>
                  </a:lnTo>
                  <a:cubicBezTo>
                    <a:pt x="13333" y="20115"/>
                    <a:pt x="13349" y="19088"/>
                    <a:pt x="13503" y="18274"/>
                  </a:cubicBezTo>
                  <a:cubicBezTo>
                    <a:pt x="13524" y="18161"/>
                    <a:pt x="13574" y="18033"/>
                    <a:pt x="13673" y="17875"/>
                  </a:cubicBezTo>
                  <a:cubicBezTo>
                    <a:pt x="13840" y="17600"/>
                    <a:pt x="14158" y="17258"/>
                    <a:pt x="14553" y="16847"/>
                  </a:cubicBezTo>
                  <a:cubicBezTo>
                    <a:pt x="15141" y="16228"/>
                    <a:pt x="15891" y="15448"/>
                    <a:pt x="16486" y="14338"/>
                  </a:cubicBezTo>
                  <a:cubicBezTo>
                    <a:pt x="17082" y="13230"/>
                    <a:pt x="17509" y="11799"/>
                    <a:pt x="17507" y="9931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Freeform 24">
              <a:extLst>
                <a:ext uri="{FF2B5EF4-FFF2-40B4-BE49-F238E27FC236}">
                  <a16:creationId xmlns="" xmlns:a16="http://schemas.microsoft.com/office/drawing/2014/main" id="{D443BDA7-042E-4724-9F03-563E17A804B0}"/>
                </a:ext>
              </a:extLst>
            </p:cNvPr>
            <p:cNvSpPr/>
            <p:nvPr/>
          </p:nvSpPr>
          <p:spPr bwMode="auto">
            <a:xfrm>
              <a:off x="9378674" y="4873541"/>
              <a:ext cx="925122" cy="252112"/>
            </a:xfrm>
            <a:custGeom>
              <a:avLst/>
              <a:gdLst>
                <a:gd name="T0" fmla="*/ 5785 w 6697"/>
                <a:gd name="T1" fmla="*/ 0 h 1826"/>
                <a:gd name="T2" fmla="*/ 914 w 6697"/>
                <a:gd name="T3" fmla="*/ 0 h 1826"/>
                <a:gd name="T4" fmla="*/ 0 w 6697"/>
                <a:gd name="T5" fmla="*/ 914 h 1826"/>
                <a:gd name="T6" fmla="*/ 914 w 6697"/>
                <a:gd name="T7" fmla="*/ 1826 h 1826"/>
                <a:gd name="T8" fmla="*/ 5785 w 6697"/>
                <a:gd name="T9" fmla="*/ 1826 h 1826"/>
                <a:gd name="T10" fmla="*/ 6697 w 6697"/>
                <a:gd name="T11" fmla="*/ 914 h 1826"/>
                <a:gd name="T12" fmla="*/ 5785 w 6697"/>
                <a:gd name="T13" fmla="*/ 0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7" h="1826">
                  <a:moveTo>
                    <a:pt x="5785" y="0"/>
                  </a:moveTo>
                  <a:lnTo>
                    <a:pt x="914" y="0"/>
                  </a:lnTo>
                  <a:cubicBezTo>
                    <a:pt x="410" y="0"/>
                    <a:pt x="0" y="407"/>
                    <a:pt x="0" y="914"/>
                  </a:cubicBezTo>
                  <a:cubicBezTo>
                    <a:pt x="0" y="1416"/>
                    <a:pt x="410" y="1826"/>
                    <a:pt x="914" y="1826"/>
                  </a:cubicBezTo>
                  <a:lnTo>
                    <a:pt x="5785" y="1826"/>
                  </a:lnTo>
                  <a:cubicBezTo>
                    <a:pt x="6288" y="1826"/>
                    <a:pt x="6697" y="1416"/>
                    <a:pt x="6697" y="914"/>
                  </a:cubicBezTo>
                  <a:cubicBezTo>
                    <a:pt x="6697" y="407"/>
                    <a:pt x="6288" y="0"/>
                    <a:pt x="5785" y="0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="" xmlns:a16="http://schemas.microsoft.com/office/drawing/2014/main" id="{A155413F-F266-45F4-AF5A-176B1A1AAD86}"/>
                </a:ext>
              </a:extLst>
            </p:cNvPr>
            <p:cNvSpPr/>
            <p:nvPr/>
          </p:nvSpPr>
          <p:spPr bwMode="auto">
            <a:xfrm>
              <a:off x="9378674" y="5191885"/>
              <a:ext cx="925122" cy="252112"/>
            </a:xfrm>
            <a:custGeom>
              <a:avLst/>
              <a:gdLst>
                <a:gd name="T0" fmla="*/ 5785 w 6697"/>
                <a:gd name="T1" fmla="*/ 0 h 1825"/>
                <a:gd name="T2" fmla="*/ 914 w 6697"/>
                <a:gd name="T3" fmla="*/ 0 h 1825"/>
                <a:gd name="T4" fmla="*/ 0 w 6697"/>
                <a:gd name="T5" fmla="*/ 911 h 1825"/>
                <a:gd name="T6" fmla="*/ 914 w 6697"/>
                <a:gd name="T7" fmla="*/ 1825 h 1825"/>
                <a:gd name="T8" fmla="*/ 5785 w 6697"/>
                <a:gd name="T9" fmla="*/ 1825 h 1825"/>
                <a:gd name="T10" fmla="*/ 6697 w 6697"/>
                <a:gd name="T11" fmla="*/ 911 h 1825"/>
                <a:gd name="T12" fmla="*/ 5785 w 6697"/>
                <a:gd name="T13" fmla="*/ 0 h 1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7" h="1825">
                  <a:moveTo>
                    <a:pt x="5785" y="0"/>
                  </a:moveTo>
                  <a:lnTo>
                    <a:pt x="914" y="0"/>
                  </a:lnTo>
                  <a:cubicBezTo>
                    <a:pt x="410" y="0"/>
                    <a:pt x="0" y="407"/>
                    <a:pt x="0" y="911"/>
                  </a:cubicBezTo>
                  <a:cubicBezTo>
                    <a:pt x="0" y="1416"/>
                    <a:pt x="410" y="1825"/>
                    <a:pt x="914" y="1825"/>
                  </a:cubicBezTo>
                  <a:lnTo>
                    <a:pt x="5785" y="1825"/>
                  </a:lnTo>
                  <a:cubicBezTo>
                    <a:pt x="6288" y="1825"/>
                    <a:pt x="6697" y="1416"/>
                    <a:pt x="6697" y="911"/>
                  </a:cubicBezTo>
                  <a:cubicBezTo>
                    <a:pt x="6697" y="407"/>
                    <a:pt x="6288" y="0"/>
                    <a:pt x="5785" y="0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4" name="Freeform 26">
              <a:extLst>
                <a:ext uri="{FF2B5EF4-FFF2-40B4-BE49-F238E27FC236}">
                  <a16:creationId xmlns="" xmlns:a16="http://schemas.microsoft.com/office/drawing/2014/main" id="{A3EA0D89-24D4-49D9-BD3A-8D83B9813B96}"/>
                </a:ext>
              </a:extLst>
            </p:cNvPr>
            <p:cNvSpPr/>
            <p:nvPr/>
          </p:nvSpPr>
          <p:spPr bwMode="auto">
            <a:xfrm>
              <a:off x="9552802" y="5512366"/>
              <a:ext cx="576866" cy="136739"/>
            </a:xfrm>
            <a:custGeom>
              <a:avLst/>
              <a:gdLst>
                <a:gd name="T0" fmla="*/ 2515 w 4174"/>
                <a:gd name="T1" fmla="*/ 0 h 996"/>
                <a:gd name="T2" fmla="*/ 1661 w 4174"/>
                <a:gd name="T3" fmla="*/ 0 h 996"/>
                <a:gd name="T4" fmla="*/ 6 w 4174"/>
                <a:gd name="T5" fmla="*/ 0 h 996"/>
                <a:gd name="T6" fmla="*/ 0 w 4174"/>
                <a:gd name="T7" fmla="*/ 83 h 996"/>
                <a:gd name="T8" fmla="*/ 1493 w 4174"/>
                <a:gd name="T9" fmla="*/ 996 h 996"/>
                <a:gd name="T10" fmla="*/ 1624 w 4174"/>
                <a:gd name="T11" fmla="*/ 996 h 996"/>
                <a:gd name="T12" fmla="*/ 2552 w 4174"/>
                <a:gd name="T13" fmla="*/ 996 h 996"/>
                <a:gd name="T14" fmla="*/ 2683 w 4174"/>
                <a:gd name="T15" fmla="*/ 996 h 996"/>
                <a:gd name="T16" fmla="*/ 4174 w 4174"/>
                <a:gd name="T17" fmla="*/ 83 h 996"/>
                <a:gd name="T18" fmla="*/ 4170 w 4174"/>
                <a:gd name="T19" fmla="*/ 0 h 996"/>
                <a:gd name="T20" fmla="*/ 2515 w 4174"/>
                <a:gd name="T21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74" h="996">
                  <a:moveTo>
                    <a:pt x="2515" y="0"/>
                  </a:moveTo>
                  <a:lnTo>
                    <a:pt x="1661" y="0"/>
                  </a:lnTo>
                  <a:lnTo>
                    <a:pt x="6" y="0"/>
                  </a:lnTo>
                  <a:cubicBezTo>
                    <a:pt x="5" y="28"/>
                    <a:pt x="0" y="54"/>
                    <a:pt x="0" y="83"/>
                  </a:cubicBezTo>
                  <a:cubicBezTo>
                    <a:pt x="0" y="587"/>
                    <a:pt x="775" y="996"/>
                    <a:pt x="1493" y="996"/>
                  </a:cubicBezTo>
                  <a:lnTo>
                    <a:pt x="1624" y="996"/>
                  </a:lnTo>
                  <a:lnTo>
                    <a:pt x="2552" y="996"/>
                  </a:lnTo>
                  <a:lnTo>
                    <a:pt x="2683" y="996"/>
                  </a:lnTo>
                  <a:cubicBezTo>
                    <a:pt x="3400" y="996"/>
                    <a:pt x="4174" y="587"/>
                    <a:pt x="4174" y="83"/>
                  </a:cubicBezTo>
                  <a:cubicBezTo>
                    <a:pt x="4174" y="54"/>
                    <a:pt x="4170" y="28"/>
                    <a:pt x="4170" y="0"/>
                  </a:cubicBezTo>
                  <a:lnTo>
                    <a:pt x="2515" y="0"/>
                  </a:lnTo>
                  <a:close/>
                </a:path>
              </a:pathLst>
            </a:cu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5" name="矩形 3">
            <a:extLst>
              <a:ext uri="{FF2B5EF4-FFF2-40B4-BE49-F238E27FC236}">
                <a16:creationId xmlns="" xmlns:a16="http://schemas.microsoft.com/office/drawing/2014/main" id="{87032E5D-BB39-427A-B591-22D5B2A5A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653" y="2242428"/>
            <a:ext cx="11634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采购成本管理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974715DD-D682-425E-9C5B-6535B1128802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9" name="直接连接符 58">
              <a:extLst>
                <a:ext uri="{FF2B5EF4-FFF2-40B4-BE49-F238E27FC236}">
                  <a16:creationId xmlns="" xmlns:a16="http://schemas.microsoft.com/office/drawing/2014/main" id="{6276A576-8653-49D6-AEB7-7AD2CA0E8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A3C54D7A-0522-48CD-8D8E-BC01E709219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采购成本管理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75D391F5-F0F7-412D-BE60-672840CBFBF8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4F43D689-B454-487E-8892-C4383BE8620B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="" xmlns:a16="http://schemas.microsoft.com/office/drawing/2014/main" id="{858C7E83-8507-446E-A9A3-839E29B0B800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1951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  <p:bldP spid="28" grpId="0"/>
      <p:bldP spid="33" grpId="0"/>
      <p:bldP spid="3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1">
            <a:extLst>
              <a:ext uri="{FF2B5EF4-FFF2-40B4-BE49-F238E27FC236}">
                <a16:creationId xmlns="" xmlns:a16="http://schemas.microsoft.com/office/drawing/2014/main" id="{5E218B4F-3A7C-4737-88A3-1500C205BA96}"/>
              </a:ext>
            </a:extLst>
          </p:cNvPr>
          <p:cNvSpPr txBox="1"/>
          <p:nvPr/>
        </p:nvSpPr>
        <p:spPr>
          <a:xfrm>
            <a:off x="6764170" y="1785691"/>
            <a:ext cx="45682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lnSpc>
                <a:spcPct val="200000"/>
              </a:lnSpc>
            </a:pPr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机遇：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国内钢铁行业产能过剩矛盾一直没有得到解决。国内钢材价格一直在低位徘徊，导致全国钢材价格重新回落到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1994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年的水平。其中，今年国内钢材价格甚至低于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1994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年的水平，并且一直在这个价格徘徊。中钢协统计数据显示，钢铁全行业实现利润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116.8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亿元，行业的利润率是仅为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0.48%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，平均每吨钢利润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28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元。其中，钢铁生产企业主营业务利润为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58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亿吨，若按主主营业务利润来算，每吨钢创造的效益仅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4.2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元。</a:t>
            </a:r>
          </a:p>
        </p:txBody>
      </p:sp>
      <p:sp>
        <p:nvSpPr>
          <p:cNvPr id="36" name="矩形 46">
            <a:extLst>
              <a:ext uri="{FF2B5EF4-FFF2-40B4-BE49-F238E27FC236}">
                <a16:creationId xmlns="" xmlns:a16="http://schemas.microsoft.com/office/drawing/2014/main" id="{1BC7F906-E9D4-4C08-826B-AA615F55E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1933707"/>
            <a:ext cx="6250786" cy="416914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CEDD056C-1F47-43EA-8352-2C0758293395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CF85D97D-FC73-4593-94B6-B332AD68B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966720C6-0F48-4A83-8445-1B83245158A5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采购成本管理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423E2E92-C9B7-46BD-BB14-D9D3A1DEE19D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="" xmlns:a16="http://schemas.microsoft.com/office/drawing/2014/main" id="{1F311124-CF69-4DAF-9A0B-D268C312D6B9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E2207EEA-678C-456A-9948-65094188A23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6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52">
            <a:extLst>
              <a:ext uri="{FF2B5EF4-FFF2-40B4-BE49-F238E27FC236}">
                <a16:creationId xmlns="" xmlns:a16="http://schemas.microsoft.com/office/drawing/2014/main" id="{4137A46A-8366-4AE4-A699-ADC03FE741AB}"/>
              </a:ext>
            </a:extLst>
          </p:cNvPr>
          <p:cNvSpPr txBox="1"/>
          <p:nvPr/>
        </p:nvSpPr>
        <p:spPr>
          <a:xfrm>
            <a:off x="1994335" y="5241104"/>
            <a:ext cx="764282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170"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挑战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：</a:t>
            </a:r>
            <a:r>
              <a:rPr lang="en-US" altLang="zh-CN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年，全国制造业将呈现谨慎乐观的发展态势，大企业会比较好，中小企业不是太好。 明年经济下行压力还是比较大。</a:t>
            </a:r>
          </a:p>
        </p:txBody>
      </p:sp>
      <p:sp>
        <p:nvSpPr>
          <p:cNvPr id="122" name="矩形 46">
            <a:extLst>
              <a:ext uri="{FF2B5EF4-FFF2-40B4-BE49-F238E27FC236}">
                <a16:creationId xmlns="" xmlns:a16="http://schemas.microsoft.com/office/drawing/2014/main" id="{CC60D7CA-B49B-4EA3-805A-A8CDFEA9F9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4335" y="2498788"/>
            <a:ext cx="2541985" cy="16954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3" name="矩形 47">
            <a:extLst>
              <a:ext uri="{FF2B5EF4-FFF2-40B4-BE49-F238E27FC236}">
                <a16:creationId xmlns="" xmlns:a16="http://schemas.microsoft.com/office/drawing/2014/main" id="{1B4C9EE4-9E39-499C-BB15-CB5637B31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12788" y="2499978"/>
            <a:ext cx="2539603" cy="169426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4" name="矩形 59">
            <a:extLst>
              <a:ext uri="{FF2B5EF4-FFF2-40B4-BE49-F238E27FC236}">
                <a16:creationId xmlns="" xmlns:a16="http://schemas.microsoft.com/office/drawing/2014/main" id="{76D66E29-3D28-4125-AE39-4B8D7EE1B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22638" y="2498788"/>
            <a:ext cx="2541984" cy="1695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4" tIns="45717" rIns="91434" bIns="45717"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="" xmlns:a16="http://schemas.microsoft.com/office/drawing/2014/main" id="{C60AAB79-18EB-4AFB-A51D-2FB230F29C53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26" name="直接连接符 125">
              <a:extLst>
                <a:ext uri="{FF2B5EF4-FFF2-40B4-BE49-F238E27FC236}">
                  <a16:creationId xmlns="" xmlns:a16="http://schemas.microsoft.com/office/drawing/2014/main" id="{89AB814A-BCC8-43F8-A2F0-6D07E5615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26">
              <a:extLst>
                <a:ext uri="{FF2B5EF4-FFF2-40B4-BE49-F238E27FC236}">
                  <a16:creationId xmlns="" xmlns:a16="http://schemas.microsoft.com/office/drawing/2014/main" id="{73BE3CA7-520E-43C8-A2D8-C9B96A8C415C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采购成本管理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4F2D8289-57C8-4941-B776-CB15ACA86CF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48D4A345-84BE-427A-8CEA-6461A869A953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2FD089D8-DF9B-4BCE-892E-12509967726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1" name="TextBox 50">
            <a:extLst>
              <a:ext uri="{FF2B5EF4-FFF2-40B4-BE49-F238E27FC236}">
                <a16:creationId xmlns="" xmlns:a16="http://schemas.microsoft.com/office/drawing/2014/main" id="{8C03D883-1C67-4117-9998-B47040A97602}"/>
              </a:ext>
            </a:extLst>
          </p:cNvPr>
          <p:cNvSpPr txBox="1"/>
          <p:nvPr/>
        </p:nvSpPr>
        <p:spPr>
          <a:xfrm>
            <a:off x="1994335" y="1593626"/>
            <a:ext cx="483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年末与年初相比钢材价格下降了约</a:t>
            </a:r>
            <a:r>
              <a:rPr lang="en-US" altLang="zh-CN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14%</a:t>
            </a:r>
            <a:endParaRPr lang="zh-CN" altLang="en-US" sz="16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0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 bldLvl="0" animBg="1" autoUpdateAnimBg="0"/>
      <p:bldP spid="123" grpId="0" bldLvl="0" animBg="1" autoUpdateAnimBg="0"/>
      <p:bldP spid="124" grpId="0" bldLvl="0" animBg="1" autoUpdateAnimBg="0"/>
      <p:bldP spid="1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05CF3D74-F56B-4FE2-9AEE-2985B3B2F2FD}"/>
              </a:ext>
            </a:extLst>
          </p:cNvPr>
          <p:cNvGrpSpPr/>
          <p:nvPr/>
        </p:nvGrpSpPr>
        <p:grpSpPr>
          <a:xfrm>
            <a:off x="955560" y="631406"/>
            <a:ext cx="9792765" cy="5411678"/>
            <a:chOff x="635480" y="981075"/>
            <a:chExt cx="9792765" cy="5411678"/>
          </a:xfrm>
        </p:grpSpPr>
        <p:sp>
          <p:nvSpPr>
            <p:cNvPr id="92" name="Oval 3">
              <a:extLst>
                <a:ext uri="{FF2B5EF4-FFF2-40B4-BE49-F238E27FC236}">
                  <a16:creationId xmlns="" xmlns:a16="http://schemas.microsoft.com/office/drawing/2014/main" id="{93BC5FC4-2990-4769-BE4D-1049E497F5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5883063" y="2170191"/>
              <a:ext cx="3825729" cy="3821787"/>
            </a:xfrm>
            <a:prstGeom prst="ellipse">
              <a:avLst/>
            </a:prstGeom>
            <a:noFill/>
            <a:ln w="9525">
              <a:solidFill>
                <a:srgbClr val="314865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3" name="Oval 4">
              <a:extLst>
                <a:ext uri="{FF2B5EF4-FFF2-40B4-BE49-F238E27FC236}">
                  <a16:creationId xmlns="" xmlns:a16="http://schemas.microsoft.com/office/drawing/2014/main" id="{55EA4004-9157-4D2A-BB6C-5A197BBB1B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790185" y="2144878"/>
              <a:ext cx="3825728" cy="3821787"/>
            </a:xfrm>
            <a:prstGeom prst="ellipse">
              <a:avLst/>
            </a:prstGeom>
            <a:noFill/>
            <a:ln w="9525">
              <a:solidFill>
                <a:srgbClr val="314865"/>
              </a:solidFill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="" xmlns:a16="http://schemas.microsoft.com/office/drawing/2014/main" id="{09372DD6-97C4-475A-A8D1-2DB85D943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313" y="981075"/>
              <a:ext cx="2201862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Char char="Ø"/>
              </a:pPr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="" xmlns:a16="http://schemas.microsoft.com/office/drawing/2014/main" id="{24B1D3C7-5194-43EE-8627-4CABCCDBD679}"/>
                </a:ext>
              </a:extLst>
            </p:cNvPr>
            <p:cNvGrpSpPr/>
            <p:nvPr/>
          </p:nvGrpSpPr>
          <p:grpSpPr>
            <a:xfrm>
              <a:off x="635480" y="1369141"/>
              <a:ext cx="9792765" cy="5023612"/>
              <a:chOff x="1847851" y="1196976"/>
              <a:chExt cx="8064499" cy="4137025"/>
            </a:xfrm>
          </p:grpSpPr>
          <p:sp>
            <p:nvSpPr>
              <p:cNvPr id="96" name="Line 5">
                <a:extLst>
                  <a:ext uri="{FF2B5EF4-FFF2-40B4-BE49-F238E27FC236}">
                    <a16:creationId xmlns="" xmlns:a16="http://schemas.microsoft.com/office/drawing/2014/main" id="{1EA5DA79-A684-45EE-89D2-461B6C550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5363" y="3482975"/>
                <a:ext cx="1712912" cy="0"/>
              </a:xfrm>
              <a:prstGeom prst="line">
                <a:avLst/>
              </a:prstGeom>
              <a:noFill/>
              <a:ln w="19050">
                <a:solidFill>
                  <a:srgbClr val="314865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7" name="Line 6">
                <a:extLst>
                  <a:ext uri="{FF2B5EF4-FFF2-40B4-BE49-F238E27FC236}">
                    <a16:creationId xmlns="" xmlns:a16="http://schemas.microsoft.com/office/drawing/2014/main" id="{48B923E4-7474-4A30-B0F8-74A92ED49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1" y="3482975"/>
                <a:ext cx="1712913" cy="0"/>
              </a:xfrm>
              <a:prstGeom prst="line">
                <a:avLst/>
              </a:prstGeom>
              <a:noFill/>
              <a:ln w="19050">
                <a:solidFill>
                  <a:srgbClr val="314865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8" name="Rectangle 7">
                <a:extLst>
                  <a:ext uri="{FF2B5EF4-FFF2-40B4-BE49-F238E27FC236}">
                    <a16:creationId xmlns="" xmlns:a16="http://schemas.microsoft.com/office/drawing/2014/main" id="{77886E2C-6076-4148-96A5-F9BB96606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3363" y="3597550"/>
                <a:ext cx="2303463" cy="1223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/>
                    <a:ea typeface="微软雅黑"/>
                    <a:sym typeface="Arial"/>
                  </a:rPr>
                  <a:t>大宗物资每批议价，其余固定采购物资根据市场形势，不定期回顾价格</a:t>
                </a:r>
              </a:p>
            </p:txBody>
          </p:sp>
          <p:sp>
            <p:nvSpPr>
              <p:cNvPr id="99" name="Rectangle 8">
                <a:extLst>
                  <a:ext uri="{FF2B5EF4-FFF2-40B4-BE49-F238E27FC236}">
                    <a16:creationId xmlns="" xmlns:a16="http://schemas.microsoft.com/office/drawing/2014/main" id="{9526A231-FCFA-4AEC-B3CD-08E8AE18D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823" y="2208213"/>
                <a:ext cx="2376487" cy="113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/>
                    <a:ea typeface="微软雅黑"/>
                    <a:sym typeface="Arial"/>
                  </a:rPr>
                  <a:t>圆钢、板材等大宗物资采购，每批填写询价单，常规物资建立两家或以上比价制度</a:t>
                </a:r>
              </a:p>
            </p:txBody>
          </p:sp>
          <p:sp>
            <p:nvSpPr>
              <p:cNvPr id="100" name="Rectangle 9">
                <a:extLst>
                  <a:ext uri="{FF2B5EF4-FFF2-40B4-BE49-F238E27FC236}">
                    <a16:creationId xmlns="" xmlns:a16="http://schemas.microsoft.com/office/drawing/2014/main" id="{CDF030DE-9DB3-41B7-9B03-BAF8689DE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7801" y="2060575"/>
                <a:ext cx="2201863" cy="1277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Char char="Ø"/>
                </a:pPr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1" name="Rectangle 10">
                <a:extLst>
                  <a:ext uri="{FF2B5EF4-FFF2-40B4-BE49-F238E27FC236}">
                    <a16:creationId xmlns="" xmlns:a16="http://schemas.microsoft.com/office/drawing/2014/main" id="{367A6D4D-1D36-491D-8C0B-3C9ECC835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0826" y="3573464"/>
                <a:ext cx="2201863" cy="769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Char char="Ø"/>
                </a:pPr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2" name="Oval 11">
                <a:extLst>
                  <a:ext uri="{FF2B5EF4-FFF2-40B4-BE49-F238E27FC236}">
                    <a16:creationId xmlns="" xmlns:a16="http://schemas.microsoft.com/office/drawing/2014/main" id="{D14EE694-2CE3-4251-B135-1C45B10D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513" y="5037139"/>
                <a:ext cx="2520950" cy="24923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39998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3" name="Oval 12">
                <a:extLst>
                  <a:ext uri="{FF2B5EF4-FFF2-40B4-BE49-F238E27FC236}">
                    <a16:creationId xmlns="" xmlns:a16="http://schemas.microsoft.com/office/drawing/2014/main" id="{787AC09F-6D4C-417F-81FF-AE0C41C55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5084764"/>
                <a:ext cx="2520950" cy="249237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alpha val="39998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Arial"/>
                  <a:ea typeface="微软雅黑"/>
                  <a:sym typeface="Arial"/>
                </a:endParaRPr>
              </a:p>
            </p:txBody>
          </p:sp>
          <p:grpSp>
            <p:nvGrpSpPr>
              <p:cNvPr id="104" name="Group 14">
                <a:extLst>
                  <a:ext uri="{FF2B5EF4-FFF2-40B4-BE49-F238E27FC236}">
                    <a16:creationId xmlns="" xmlns:a16="http://schemas.microsoft.com/office/drawing/2014/main" id="{78E9AB0D-BBC0-4888-B81E-EF67368F4F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1875" y="2879725"/>
                <a:ext cx="1201738" cy="1125538"/>
                <a:chOff x="0" y="0"/>
                <a:chExt cx="1042" cy="1019"/>
              </a:xfrm>
            </p:grpSpPr>
            <p:pic>
              <p:nvPicPr>
                <p:cNvPr id="117" name="Picture 15" descr="circuler_1">
                  <a:extLst>
                    <a:ext uri="{FF2B5EF4-FFF2-40B4-BE49-F238E27FC236}">
                      <a16:creationId xmlns="" xmlns:a16="http://schemas.microsoft.com/office/drawing/2014/main" id="{96B4DA90-CC91-45B2-B182-B0CC0A9EFE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42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Oval 16">
                  <a:extLst>
                    <a:ext uri="{FF2B5EF4-FFF2-40B4-BE49-F238E27FC236}">
                      <a16:creationId xmlns="" xmlns:a16="http://schemas.microsoft.com/office/drawing/2014/main" id="{DB314EF1-B55B-41B9-A169-5B578DA34A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5" cy="1019"/>
                </a:xfrm>
                <a:prstGeom prst="ellipse">
                  <a:avLst/>
                </a:prstGeom>
                <a:solidFill>
                  <a:srgbClr val="314865"/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105" name="Rectangle 18">
                <a:extLst>
                  <a:ext uri="{FF2B5EF4-FFF2-40B4-BE49-F238E27FC236}">
                    <a16:creationId xmlns="" xmlns:a16="http://schemas.microsoft.com/office/drawing/2014/main" id="{316CD62B-7C24-4754-BA32-1CF7BB872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9339" y="3097214"/>
                <a:ext cx="1171575" cy="769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软雅黑"/>
                    <a:sym typeface="Arial"/>
                  </a:rPr>
                  <a:t>比价</a:t>
                </a:r>
              </a:p>
            </p:txBody>
          </p:sp>
          <p:grpSp>
            <p:nvGrpSpPr>
              <p:cNvPr id="106" name="Group 20">
                <a:extLst>
                  <a:ext uri="{FF2B5EF4-FFF2-40B4-BE49-F238E27FC236}">
                    <a16:creationId xmlns="" xmlns:a16="http://schemas.microsoft.com/office/drawing/2014/main" id="{DF9CE854-BFBE-4F92-8720-023F7BCFBA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88388" y="2852738"/>
                <a:ext cx="1223962" cy="1223962"/>
                <a:chOff x="0" y="0"/>
                <a:chExt cx="1042" cy="1019"/>
              </a:xfrm>
            </p:grpSpPr>
            <p:pic>
              <p:nvPicPr>
                <p:cNvPr id="115" name="Picture 21" descr="circuler_1">
                  <a:extLst>
                    <a:ext uri="{FF2B5EF4-FFF2-40B4-BE49-F238E27FC236}">
                      <a16:creationId xmlns="" xmlns:a16="http://schemas.microsoft.com/office/drawing/2014/main" id="{A2674FDE-4E71-454D-A834-51FE54C273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42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Oval 22">
                  <a:extLst>
                    <a:ext uri="{FF2B5EF4-FFF2-40B4-BE49-F238E27FC236}">
                      <a16:creationId xmlns="" xmlns:a16="http://schemas.microsoft.com/office/drawing/2014/main" id="{9C871B96-9EC9-4952-B375-0AC925F495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5" cy="1019"/>
                </a:xfrm>
                <a:prstGeom prst="ellipse">
                  <a:avLst/>
                </a:prstGeom>
                <a:solidFill>
                  <a:srgbClr val="314865"/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b="0" dirty="0"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107" name="Rectangle 24">
                <a:extLst>
                  <a:ext uri="{FF2B5EF4-FFF2-40B4-BE49-F238E27FC236}">
                    <a16:creationId xmlns="" xmlns:a16="http://schemas.microsoft.com/office/drawing/2014/main" id="{440D4DC1-3B56-4227-8468-1FD579B72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4414" y="3097214"/>
                <a:ext cx="1171575" cy="769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软雅黑"/>
                    <a:sym typeface="Arial"/>
                  </a:rPr>
                  <a:t>   </a:t>
                </a:r>
                <a:r>
                  <a:rPr lang="zh-CN" altLang="en-US" sz="32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软雅黑"/>
                    <a:sym typeface="Arial"/>
                  </a:rPr>
                  <a:t>定价</a:t>
                </a:r>
              </a:p>
            </p:txBody>
          </p:sp>
          <p:grpSp>
            <p:nvGrpSpPr>
              <p:cNvPr id="108" name="Group 26">
                <a:extLst>
                  <a:ext uri="{FF2B5EF4-FFF2-40B4-BE49-F238E27FC236}">
                    <a16:creationId xmlns="" xmlns:a16="http://schemas.microsoft.com/office/drawing/2014/main" id="{6404284D-E3D3-4479-B2A7-84B7618A16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2101" y="2762251"/>
                <a:ext cx="1444625" cy="1412875"/>
                <a:chOff x="0" y="0"/>
                <a:chExt cx="1042" cy="1019"/>
              </a:xfrm>
            </p:grpSpPr>
            <p:pic>
              <p:nvPicPr>
                <p:cNvPr id="113" name="Picture 27" descr="circuler_1">
                  <a:extLst>
                    <a:ext uri="{FF2B5EF4-FFF2-40B4-BE49-F238E27FC236}">
                      <a16:creationId xmlns="" xmlns:a16="http://schemas.microsoft.com/office/drawing/2014/main" id="{E5E830C1-A513-4D44-918A-C71AF540D1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42" cy="10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Oval 28">
                  <a:extLst>
                    <a:ext uri="{FF2B5EF4-FFF2-40B4-BE49-F238E27FC236}">
                      <a16:creationId xmlns="" xmlns:a16="http://schemas.microsoft.com/office/drawing/2014/main" id="{1AC75ABB-3D50-4D4C-8F0E-F4607326BF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5" cy="1019"/>
                </a:xfrm>
                <a:prstGeom prst="ellipse">
                  <a:avLst/>
                </a:prstGeom>
                <a:solidFill>
                  <a:srgbClr val="314865"/>
                </a:solidFill>
                <a:ln w="1905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algn="l" eaLnBrk="0" hangingPunct="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软雅黑"/>
                    <a:sym typeface="Arial"/>
                  </a:endParaRPr>
                </a:p>
              </p:txBody>
            </p:sp>
          </p:grpSp>
          <p:sp>
            <p:nvSpPr>
              <p:cNvPr id="109" name="Rectangle 30">
                <a:extLst>
                  <a:ext uri="{FF2B5EF4-FFF2-40B4-BE49-F238E27FC236}">
                    <a16:creationId xmlns="" xmlns:a16="http://schemas.microsoft.com/office/drawing/2014/main" id="{9DE03091-F0D9-4FE6-A5D6-2AFF433FC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326" y="3097214"/>
                <a:ext cx="1171575" cy="769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32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微软雅黑"/>
                    <a:sym typeface="Arial"/>
                  </a:rPr>
                  <a:t>议价</a:t>
                </a:r>
              </a:p>
            </p:txBody>
          </p:sp>
          <p:sp>
            <p:nvSpPr>
              <p:cNvPr id="110" name="Text Box 34">
                <a:extLst>
                  <a:ext uri="{FF2B5EF4-FFF2-40B4-BE49-F238E27FC236}">
                    <a16:creationId xmlns="" xmlns:a16="http://schemas.microsoft.com/office/drawing/2014/main" id="{B5CD1429-0119-4C8B-8019-11188F0482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47851" y="1196976"/>
                <a:ext cx="3743325" cy="304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b="1" dirty="0">
                    <a:solidFill>
                      <a:srgbClr val="314865"/>
                    </a:solidFill>
                    <a:latin typeface="Arial"/>
                    <a:ea typeface="微软雅黑"/>
                    <a:sym typeface="Arial"/>
                  </a:rPr>
                  <a:t>完善采购成本价监督机制</a:t>
                </a:r>
              </a:p>
            </p:txBody>
          </p:sp>
          <p:sp>
            <p:nvSpPr>
              <p:cNvPr id="111" name="Rectangle 8">
                <a:extLst>
                  <a:ext uri="{FF2B5EF4-FFF2-40B4-BE49-F238E27FC236}">
                    <a16:creationId xmlns="" xmlns:a16="http://schemas.microsoft.com/office/drawing/2014/main" id="{032E6AD8-64BB-477B-85C1-B2DA1391F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176" y="3860800"/>
                <a:ext cx="2201863" cy="769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/>
                    <a:ea typeface="微软雅黑"/>
                    <a:sym typeface="Arial"/>
                  </a:rPr>
                  <a:t>与“我的钢铁”网常年建立会员关系，每天收到市场价格调整信息</a:t>
                </a:r>
              </a:p>
            </p:txBody>
          </p:sp>
          <p:sp>
            <p:nvSpPr>
              <p:cNvPr id="112" name="Rectangle 8">
                <a:extLst>
                  <a:ext uri="{FF2B5EF4-FFF2-40B4-BE49-F238E27FC236}">
                    <a16:creationId xmlns="" xmlns:a16="http://schemas.microsoft.com/office/drawing/2014/main" id="{C9601318-F565-4733-974A-0E2B89D26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0826" y="2276475"/>
                <a:ext cx="2201863" cy="769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/>
                    <a:ea typeface="微软雅黑"/>
                    <a:sym typeface="Arial"/>
                  </a:rPr>
                  <a:t>采购员初次议价，采购负责人、财务成本共同审批价格</a:t>
                </a:r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895331FA-892F-4E8D-836E-7233557AE85A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20" name="直接连接符 119">
              <a:extLst>
                <a:ext uri="{FF2B5EF4-FFF2-40B4-BE49-F238E27FC236}">
                  <a16:creationId xmlns="" xmlns:a16="http://schemas.microsoft.com/office/drawing/2014/main" id="{3CF56402-9EE1-48C2-B84D-66A9A6D59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="" xmlns:a16="http://schemas.microsoft.com/office/drawing/2014/main" id="{0F4BF20F-32BC-47C0-A72F-9062E5A596FC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采购成本管理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="" xmlns:a16="http://schemas.microsoft.com/office/drawing/2014/main" id="{E365A983-A60A-41CA-A6B7-F9E5445D9A1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="" xmlns:a16="http://schemas.microsoft.com/office/drawing/2014/main" id="{E9E322F1-844A-4841-ADBB-DF5708BDE4AE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="" xmlns:a16="http://schemas.microsoft.com/office/drawing/2014/main" id="{309EC954-2B69-4E41-A9FF-BBD675DB7D5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0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03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068748" y="2643919"/>
            <a:ext cx="7587283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zh-CN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Features</a:t>
            </a:r>
            <a:endParaRPr lang="zh-CN" altLang="en-US" sz="66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=""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=""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=""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We have many PowerPoint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templates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54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10D22155-8726-4D46-8648-190B643646DB}"/>
              </a:ext>
            </a:extLst>
          </p:cNvPr>
          <p:cNvGrpSpPr/>
          <p:nvPr/>
        </p:nvGrpSpPr>
        <p:grpSpPr>
          <a:xfrm>
            <a:off x="7070443" y="1682505"/>
            <a:ext cx="454047" cy="520682"/>
            <a:chOff x="7102527" y="1473958"/>
            <a:chExt cx="454047" cy="520682"/>
          </a:xfrm>
        </p:grpSpPr>
        <p:sp>
          <p:nvSpPr>
            <p:cNvPr id="52" name="Freeform 74">
              <a:extLst>
                <a:ext uri="{FF2B5EF4-FFF2-40B4-BE49-F238E27FC236}">
                  <a16:creationId xmlns="" xmlns:a16="http://schemas.microsoft.com/office/drawing/2014/main" id="{0AF3C7A1-325A-4933-9823-5EC37E9B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2527" y="1473958"/>
              <a:ext cx="454047" cy="520682"/>
            </a:xfrm>
            <a:custGeom>
              <a:avLst/>
              <a:gdLst>
                <a:gd name="T0" fmla="*/ 0 w 293"/>
                <a:gd name="T1" fmla="*/ 85 h 336"/>
                <a:gd name="T2" fmla="*/ 144 w 293"/>
                <a:gd name="T3" fmla="*/ 0 h 336"/>
                <a:gd name="T4" fmla="*/ 291 w 293"/>
                <a:gd name="T5" fmla="*/ 80 h 336"/>
                <a:gd name="T6" fmla="*/ 293 w 293"/>
                <a:gd name="T7" fmla="*/ 249 h 336"/>
                <a:gd name="T8" fmla="*/ 149 w 293"/>
                <a:gd name="T9" fmla="*/ 336 h 336"/>
                <a:gd name="T10" fmla="*/ 2 w 293"/>
                <a:gd name="T11" fmla="*/ 253 h 336"/>
                <a:gd name="T12" fmla="*/ 0 w 293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3" y="249"/>
                  </a:lnTo>
                  <a:lnTo>
                    <a:pt x="149" y="336"/>
                  </a:lnTo>
                  <a:lnTo>
                    <a:pt x="2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="" xmlns:a16="http://schemas.microsoft.com/office/drawing/2014/main" id="{F7B55E79-D971-49D0-97CE-A53BA3F85E16}"/>
                </a:ext>
              </a:extLst>
            </p:cNvPr>
            <p:cNvGrpSpPr/>
            <p:nvPr/>
          </p:nvGrpSpPr>
          <p:grpSpPr>
            <a:xfrm>
              <a:off x="7186208" y="1591731"/>
              <a:ext cx="283586" cy="252593"/>
              <a:chOff x="10034270" y="674688"/>
              <a:chExt cx="290513" cy="258763"/>
            </a:xfrm>
          </p:grpSpPr>
          <p:sp>
            <p:nvSpPr>
              <p:cNvPr id="54" name="Freeform 75">
                <a:extLst>
                  <a:ext uri="{FF2B5EF4-FFF2-40B4-BE49-F238E27FC236}">
                    <a16:creationId xmlns="" xmlns:a16="http://schemas.microsoft.com/office/drawing/2014/main" id="{6F3124CF-1191-48F7-B3AF-08CF2BFC7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1258" y="722313"/>
                <a:ext cx="239713" cy="211138"/>
              </a:xfrm>
              <a:custGeom>
                <a:avLst/>
                <a:gdLst>
                  <a:gd name="T0" fmla="*/ 34 w 64"/>
                  <a:gd name="T1" fmla="*/ 1 h 56"/>
                  <a:gd name="T2" fmla="*/ 28 w 64"/>
                  <a:gd name="T3" fmla="*/ 1 h 56"/>
                  <a:gd name="T4" fmla="*/ 3 w 64"/>
                  <a:gd name="T5" fmla="*/ 16 h 56"/>
                  <a:gd name="T6" fmla="*/ 0 w 64"/>
                  <a:gd name="T7" fmla="*/ 21 h 56"/>
                  <a:gd name="T8" fmla="*/ 0 w 64"/>
                  <a:gd name="T9" fmla="*/ 53 h 56"/>
                  <a:gd name="T10" fmla="*/ 4 w 64"/>
                  <a:gd name="T11" fmla="*/ 56 h 56"/>
                  <a:gd name="T12" fmla="*/ 19 w 64"/>
                  <a:gd name="T13" fmla="*/ 56 h 56"/>
                  <a:gd name="T14" fmla="*/ 22 w 64"/>
                  <a:gd name="T15" fmla="*/ 53 h 56"/>
                  <a:gd name="T16" fmla="*/ 22 w 64"/>
                  <a:gd name="T17" fmla="*/ 38 h 56"/>
                  <a:gd name="T18" fmla="*/ 26 w 64"/>
                  <a:gd name="T19" fmla="*/ 35 h 56"/>
                  <a:gd name="T20" fmla="*/ 39 w 64"/>
                  <a:gd name="T21" fmla="*/ 35 h 56"/>
                  <a:gd name="T22" fmla="*/ 42 w 64"/>
                  <a:gd name="T23" fmla="*/ 38 h 56"/>
                  <a:gd name="T24" fmla="*/ 42 w 64"/>
                  <a:gd name="T25" fmla="*/ 53 h 56"/>
                  <a:gd name="T26" fmla="*/ 46 w 64"/>
                  <a:gd name="T27" fmla="*/ 56 h 56"/>
                  <a:gd name="T28" fmla="*/ 60 w 64"/>
                  <a:gd name="T29" fmla="*/ 56 h 56"/>
                  <a:gd name="T30" fmla="*/ 64 w 64"/>
                  <a:gd name="T31" fmla="*/ 53 h 56"/>
                  <a:gd name="T32" fmla="*/ 64 w 64"/>
                  <a:gd name="T33" fmla="*/ 21 h 56"/>
                  <a:gd name="T34" fmla="*/ 61 w 64"/>
                  <a:gd name="T35" fmla="*/ 16 h 56"/>
                  <a:gd name="T36" fmla="*/ 34 w 64"/>
                  <a:gd name="T37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56">
                    <a:moveTo>
                      <a:pt x="34" y="1"/>
                    </a:moveTo>
                    <a:cubicBezTo>
                      <a:pt x="33" y="0"/>
                      <a:pt x="30" y="0"/>
                      <a:pt x="28" y="1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7"/>
                      <a:pt x="0" y="19"/>
                      <a:pt x="0" y="2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6"/>
                      <a:pt x="22" y="54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6"/>
                      <a:pt x="24" y="35"/>
                      <a:pt x="26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0" y="35"/>
                      <a:pt x="42" y="36"/>
                      <a:pt x="42" y="38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4"/>
                      <a:pt x="44" y="56"/>
                      <a:pt x="46" y="56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2" y="56"/>
                      <a:pt x="64" y="54"/>
                      <a:pt x="64" y="53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4" y="19"/>
                      <a:pt x="62" y="17"/>
                      <a:pt x="61" y="16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="" xmlns:a16="http://schemas.microsoft.com/office/drawing/2014/main" id="{E441F17F-574B-4D83-BDBD-D19C70D88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4270" y="674688"/>
                <a:ext cx="290513" cy="96838"/>
              </a:xfrm>
              <a:custGeom>
                <a:avLst/>
                <a:gdLst>
                  <a:gd name="T0" fmla="*/ 76 w 77"/>
                  <a:gd name="T1" fmla="*/ 25 h 26"/>
                  <a:gd name="T2" fmla="*/ 72 w 77"/>
                  <a:gd name="T3" fmla="*/ 25 h 26"/>
                  <a:gd name="T4" fmla="*/ 41 w 77"/>
                  <a:gd name="T5" fmla="*/ 7 h 26"/>
                  <a:gd name="T6" fmla="*/ 35 w 77"/>
                  <a:gd name="T7" fmla="*/ 7 h 26"/>
                  <a:gd name="T8" fmla="*/ 5 w 77"/>
                  <a:gd name="T9" fmla="*/ 25 h 26"/>
                  <a:gd name="T10" fmla="*/ 1 w 77"/>
                  <a:gd name="T11" fmla="*/ 25 h 26"/>
                  <a:gd name="T12" fmla="*/ 3 w 77"/>
                  <a:gd name="T13" fmla="*/ 21 h 26"/>
                  <a:gd name="T14" fmla="*/ 35 w 77"/>
                  <a:gd name="T15" fmla="*/ 2 h 26"/>
                  <a:gd name="T16" fmla="*/ 41 w 77"/>
                  <a:gd name="T17" fmla="*/ 1 h 26"/>
                  <a:gd name="T18" fmla="*/ 75 w 77"/>
                  <a:gd name="T19" fmla="*/ 21 h 26"/>
                  <a:gd name="T20" fmla="*/ 76 w 77"/>
                  <a:gd name="T2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26">
                    <a:moveTo>
                      <a:pt x="76" y="25"/>
                    </a:moveTo>
                    <a:cubicBezTo>
                      <a:pt x="76" y="26"/>
                      <a:pt x="74" y="26"/>
                      <a:pt x="72" y="25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6"/>
                      <a:pt x="37" y="6"/>
                      <a:pt x="35" y="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6"/>
                      <a:pt x="2" y="26"/>
                      <a:pt x="1" y="25"/>
                    </a:cubicBezTo>
                    <a:cubicBezTo>
                      <a:pt x="0" y="24"/>
                      <a:pt x="1" y="22"/>
                      <a:pt x="3" y="2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7" y="1"/>
                      <a:pt x="39" y="0"/>
                      <a:pt x="41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6" y="22"/>
                      <a:pt x="77" y="24"/>
                      <a:pt x="76" y="25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03CEFCF6-6AC1-4A9B-80B8-E513D82F8D10}"/>
              </a:ext>
            </a:extLst>
          </p:cNvPr>
          <p:cNvGrpSpPr/>
          <p:nvPr/>
        </p:nvGrpSpPr>
        <p:grpSpPr>
          <a:xfrm>
            <a:off x="8252967" y="3762695"/>
            <a:ext cx="455596" cy="520682"/>
            <a:chOff x="8349219" y="3669814"/>
            <a:chExt cx="455596" cy="520682"/>
          </a:xfrm>
        </p:grpSpPr>
        <p:sp>
          <p:nvSpPr>
            <p:cNvPr id="57" name="Freeform 77">
              <a:extLst>
                <a:ext uri="{FF2B5EF4-FFF2-40B4-BE49-F238E27FC236}">
                  <a16:creationId xmlns="" xmlns:a16="http://schemas.microsoft.com/office/drawing/2014/main" id="{0ED6B682-06B9-41AD-A545-8048DB207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219" y="3669814"/>
              <a:ext cx="455596" cy="520682"/>
            </a:xfrm>
            <a:custGeom>
              <a:avLst/>
              <a:gdLst>
                <a:gd name="T0" fmla="*/ 0 w 294"/>
                <a:gd name="T1" fmla="*/ 87 h 336"/>
                <a:gd name="T2" fmla="*/ 145 w 294"/>
                <a:gd name="T3" fmla="*/ 0 h 336"/>
                <a:gd name="T4" fmla="*/ 292 w 294"/>
                <a:gd name="T5" fmla="*/ 82 h 336"/>
                <a:gd name="T6" fmla="*/ 294 w 294"/>
                <a:gd name="T7" fmla="*/ 250 h 336"/>
                <a:gd name="T8" fmla="*/ 152 w 294"/>
                <a:gd name="T9" fmla="*/ 336 h 336"/>
                <a:gd name="T10" fmla="*/ 5 w 294"/>
                <a:gd name="T11" fmla="*/ 255 h 336"/>
                <a:gd name="T12" fmla="*/ 0 w 294"/>
                <a:gd name="T13" fmla="*/ 8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7"/>
                  </a:moveTo>
                  <a:lnTo>
                    <a:pt x="145" y="0"/>
                  </a:lnTo>
                  <a:lnTo>
                    <a:pt x="292" y="82"/>
                  </a:lnTo>
                  <a:lnTo>
                    <a:pt x="294" y="250"/>
                  </a:lnTo>
                  <a:lnTo>
                    <a:pt x="152" y="336"/>
                  </a:lnTo>
                  <a:lnTo>
                    <a:pt x="5" y="255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="" xmlns:a16="http://schemas.microsoft.com/office/drawing/2014/main" id="{8EB4003D-64D2-4148-A65D-55A4BEE4014E}"/>
                </a:ext>
              </a:extLst>
            </p:cNvPr>
            <p:cNvGrpSpPr/>
            <p:nvPr/>
          </p:nvGrpSpPr>
          <p:grpSpPr>
            <a:xfrm>
              <a:off x="8415854" y="3793786"/>
              <a:ext cx="308379" cy="322327"/>
              <a:chOff x="9734233" y="5894388"/>
              <a:chExt cx="315912" cy="330200"/>
            </a:xfrm>
          </p:grpSpPr>
          <p:sp>
            <p:nvSpPr>
              <p:cNvPr id="59" name="Freeform 78">
                <a:extLst>
                  <a:ext uri="{FF2B5EF4-FFF2-40B4-BE49-F238E27FC236}">
                    <a16:creationId xmlns="" xmlns:a16="http://schemas.microsoft.com/office/drawing/2014/main" id="{40FF93FE-C244-42E9-B71E-441F84352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4233" y="5916613"/>
                <a:ext cx="282575" cy="307975"/>
              </a:xfrm>
              <a:custGeom>
                <a:avLst/>
                <a:gdLst>
                  <a:gd name="T0" fmla="*/ 59 w 75"/>
                  <a:gd name="T1" fmla="*/ 44 h 82"/>
                  <a:gd name="T2" fmla="*/ 38 w 75"/>
                  <a:gd name="T3" fmla="*/ 40 h 82"/>
                  <a:gd name="T4" fmla="*/ 35 w 75"/>
                  <a:gd name="T5" fmla="*/ 18 h 82"/>
                  <a:gd name="T6" fmla="*/ 20 w 75"/>
                  <a:gd name="T7" fmla="*/ 0 h 82"/>
                  <a:gd name="T8" fmla="*/ 28 w 75"/>
                  <a:gd name="T9" fmla="*/ 49 h 82"/>
                  <a:gd name="T10" fmla="*/ 75 w 75"/>
                  <a:gd name="T11" fmla="*/ 63 h 82"/>
                  <a:gd name="T12" fmla="*/ 59 w 75"/>
                  <a:gd name="T13" fmla="*/ 4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82">
                    <a:moveTo>
                      <a:pt x="59" y="44"/>
                    </a:moveTo>
                    <a:cubicBezTo>
                      <a:pt x="59" y="44"/>
                      <a:pt x="53" y="55"/>
                      <a:pt x="38" y="40"/>
                    </a:cubicBezTo>
                    <a:cubicBezTo>
                      <a:pt x="23" y="23"/>
                      <a:pt x="35" y="18"/>
                      <a:pt x="35" y="1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0" y="18"/>
                      <a:pt x="28" y="49"/>
                    </a:cubicBezTo>
                    <a:cubicBezTo>
                      <a:pt x="58" y="82"/>
                      <a:pt x="75" y="63"/>
                      <a:pt x="75" y="63"/>
                    </a:cubicBezTo>
                    <a:lnTo>
                      <a:pt x="59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0" name="Freeform 79">
                <a:extLst>
                  <a:ext uri="{FF2B5EF4-FFF2-40B4-BE49-F238E27FC236}">
                    <a16:creationId xmlns="" xmlns:a16="http://schemas.microsoft.com/office/drawing/2014/main" id="{5DAB1201-CC9C-461A-AC01-69B2B7DC2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0770" y="6059488"/>
                <a:ext cx="79375" cy="87313"/>
              </a:xfrm>
              <a:custGeom>
                <a:avLst/>
                <a:gdLst>
                  <a:gd name="T0" fmla="*/ 50 w 50"/>
                  <a:gd name="T1" fmla="*/ 45 h 55"/>
                  <a:gd name="T2" fmla="*/ 38 w 50"/>
                  <a:gd name="T3" fmla="*/ 55 h 55"/>
                  <a:gd name="T4" fmla="*/ 0 w 50"/>
                  <a:gd name="T5" fmla="*/ 10 h 55"/>
                  <a:gd name="T6" fmla="*/ 10 w 50"/>
                  <a:gd name="T7" fmla="*/ 0 h 55"/>
                  <a:gd name="T8" fmla="*/ 50 w 50"/>
                  <a:gd name="T9" fmla="*/ 4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50" y="45"/>
                    </a:moveTo>
                    <a:lnTo>
                      <a:pt x="38" y="55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50" y="45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1" name="Freeform 80">
                <a:extLst>
                  <a:ext uri="{FF2B5EF4-FFF2-40B4-BE49-F238E27FC236}">
                    <a16:creationId xmlns="" xmlns:a16="http://schemas.microsoft.com/office/drawing/2014/main" id="{4A42E28C-04EB-412D-A59C-05AB4CAB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9958" y="5894388"/>
                <a:ext cx="76200" cy="82550"/>
              </a:xfrm>
              <a:custGeom>
                <a:avLst/>
                <a:gdLst>
                  <a:gd name="T0" fmla="*/ 48 w 48"/>
                  <a:gd name="T1" fmla="*/ 43 h 52"/>
                  <a:gd name="T2" fmla="*/ 38 w 48"/>
                  <a:gd name="T3" fmla="*/ 52 h 52"/>
                  <a:gd name="T4" fmla="*/ 0 w 48"/>
                  <a:gd name="T5" fmla="*/ 9 h 52"/>
                  <a:gd name="T6" fmla="*/ 10 w 48"/>
                  <a:gd name="T7" fmla="*/ 0 h 52"/>
                  <a:gd name="T8" fmla="*/ 48 w 48"/>
                  <a:gd name="T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2">
                    <a:moveTo>
                      <a:pt x="48" y="43"/>
                    </a:moveTo>
                    <a:lnTo>
                      <a:pt x="38" y="52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48" y="43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7C8F86CE-4BB8-43A8-8418-6B093F11E726}"/>
              </a:ext>
            </a:extLst>
          </p:cNvPr>
          <p:cNvGrpSpPr/>
          <p:nvPr/>
        </p:nvGrpSpPr>
        <p:grpSpPr>
          <a:xfrm>
            <a:off x="3529652" y="3762695"/>
            <a:ext cx="455596" cy="520682"/>
            <a:chOff x="3401316" y="3669814"/>
            <a:chExt cx="455596" cy="520682"/>
          </a:xfrm>
        </p:grpSpPr>
        <p:sp>
          <p:nvSpPr>
            <p:cNvPr id="63" name="Freeform 81">
              <a:extLst>
                <a:ext uri="{FF2B5EF4-FFF2-40B4-BE49-F238E27FC236}">
                  <a16:creationId xmlns="" xmlns:a16="http://schemas.microsoft.com/office/drawing/2014/main" id="{F791C491-34A3-428E-B019-D9026E10C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316" y="3669814"/>
              <a:ext cx="455596" cy="520682"/>
            </a:xfrm>
            <a:custGeom>
              <a:avLst/>
              <a:gdLst>
                <a:gd name="T0" fmla="*/ 0 w 294"/>
                <a:gd name="T1" fmla="*/ 85 h 336"/>
                <a:gd name="T2" fmla="*/ 144 w 294"/>
                <a:gd name="T3" fmla="*/ 0 h 336"/>
                <a:gd name="T4" fmla="*/ 291 w 294"/>
                <a:gd name="T5" fmla="*/ 80 h 336"/>
                <a:gd name="T6" fmla="*/ 294 w 294"/>
                <a:gd name="T7" fmla="*/ 248 h 336"/>
                <a:gd name="T8" fmla="*/ 152 w 294"/>
                <a:gd name="T9" fmla="*/ 336 h 336"/>
                <a:gd name="T10" fmla="*/ 5 w 294"/>
                <a:gd name="T11" fmla="*/ 253 h 336"/>
                <a:gd name="T12" fmla="*/ 0 w 294"/>
                <a:gd name="T13" fmla="*/ 8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336">
                  <a:moveTo>
                    <a:pt x="0" y="85"/>
                  </a:moveTo>
                  <a:lnTo>
                    <a:pt x="144" y="0"/>
                  </a:lnTo>
                  <a:lnTo>
                    <a:pt x="291" y="80"/>
                  </a:lnTo>
                  <a:lnTo>
                    <a:pt x="294" y="248"/>
                  </a:lnTo>
                  <a:lnTo>
                    <a:pt x="152" y="336"/>
                  </a:lnTo>
                  <a:lnTo>
                    <a:pt x="5" y="253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="" xmlns:a16="http://schemas.microsoft.com/office/drawing/2014/main" id="{1B4FB720-53AE-4103-A7FC-F23E9BC5EF3F}"/>
                </a:ext>
              </a:extLst>
            </p:cNvPr>
            <p:cNvGrpSpPr/>
            <p:nvPr/>
          </p:nvGrpSpPr>
          <p:grpSpPr>
            <a:xfrm>
              <a:off x="3489646" y="3841824"/>
              <a:ext cx="278937" cy="172011"/>
              <a:chOff x="6213158" y="2928938"/>
              <a:chExt cx="285750" cy="176213"/>
            </a:xfrm>
          </p:grpSpPr>
          <p:sp>
            <p:nvSpPr>
              <p:cNvPr id="65" name="Freeform 82">
                <a:extLst>
                  <a:ext uri="{FF2B5EF4-FFF2-40B4-BE49-F238E27FC236}">
                    <a16:creationId xmlns="" xmlns:a16="http://schemas.microsoft.com/office/drawing/2014/main" id="{027277C7-E385-44DE-92BC-99D6DBBB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445" y="2928938"/>
                <a:ext cx="255588" cy="71438"/>
              </a:xfrm>
              <a:custGeom>
                <a:avLst/>
                <a:gdLst>
                  <a:gd name="T0" fmla="*/ 39 w 68"/>
                  <a:gd name="T1" fmla="*/ 18 h 19"/>
                  <a:gd name="T2" fmla="*/ 68 w 68"/>
                  <a:gd name="T3" fmla="*/ 1 h 19"/>
                  <a:gd name="T4" fmla="*/ 66 w 68"/>
                  <a:gd name="T5" fmla="*/ 0 h 19"/>
                  <a:gd name="T6" fmla="*/ 3 w 68"/>
                  <a:gd name="T7" fmla="*/ 0 h 19"/>
                  <a:gd name="T8" fmla="*/ 0 w 68"/>
                  <a:gd name="T9" fmla="*/ 1 h 19"/>
                  <a:gd name="T10" fmla="*/ 30 w 68"/>
                  <a:gd name="T11" fmla="*/ 18 h 19"/>
                  <a:gd name="T12" fmla="*/ 39 w 68"/>
                  <a:gd name="T13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9">
                    <a:moveTo>
                      <a:pt x="39" y="18"/>
                    </a:moveTo>
                    <a:cubicBezTo>
                      <a:pt x="68" y="1"/>
                      <a:pt x="68" y="1"/>
                      <a:pt x="68" y="1"/>
                    </a:cubicBezTo>
                    <a:cubicBezTo>
                      <a:pt x="68" y="0"/>
                      <a:pt x="67" y="0"/>
                      <a:pt x="6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2" y="19"/>
                      <a:pt x="36" y="19"/>
                      <a:pt x="39" y="18"/>
                    </a:cubicBez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6" name="Freeform 83">
                <a:extLst>
                  <a:ext uri="{FF2B5EF4-FFF2-40B4-BE49-F238E27FC236}">
                    <a16:creationId xmlns="" xmlns:a16="http://schemas.microsoft.com/office/drawing/2014/main" id="{3C6F362A-EAB5-414A-AC29-C14F4C479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158" y="2947988"/>
                <a:ext cx="285750" cy="157163"/>
              </a:xfrm>
              <a:custGeom>
                <a:avLst/>
                <a:gdLst>
                  <a:gd name="T0" fmla="*/ 45 w 76"/>
                  <a:gd name="T1" fmla="*/ 18 h 42"/>
                  <a:gd name="T2" fmla="*/ 38 w 76"/>
                  <a:gd name="T3" fmla="*/ 20 h 42"/>
                  <a:gd name="T4" fmla="*/ 32 w 76"/>
                  <a:gd name="T5" fmla="*/ 18 h 42"/>
                  <a:gd name="T6" fmla="*/ 1 w 76"/>
                  <a:gd name="T7" fmla="*/ 0 h 42"/>
                  <a:gd name="T8" fmla="*/ 0 w 76"/>
                  <a:gd name="T9" fmla="*/ 1 h 42"/>
                  <a:gd name="T10" fmla="*/ 0 w 76"/>
                  <a:gd name="T11" fmla="*/ 38 h 42"/>
                  <a:gd name="T12" fmla="*/ 7 w 76"/>
                  <a:gd name="T13" fmla="*/ 42 h 42"/>
                  <a:gd name="T14" fmla="*/ 70 w 76"/>
                  <a:gd name="T15" fmla="*/ 42 h 42"/>
                  <a:gd name="T16" fmla="*/ 76 w 76"/>
                  <a:gd name="T17" fmla="*/ 38 h 42"/>
                  <a:gd name="T18" fmla="*/ 76 w 76"/>
                  <a:gd name="T19" fmla="*/ 1 h 42"/>
                  <a:gd name="T20" fmla="*/ 76 w 76"/>
                  <a:gd name="T21" fmla="*/ 0 h 42"/>
                  <a:gd name="T22" fmla="*/ 45 w 76"/>
                  <a:gd name="T23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2">
                    <a:moveTo>
                      <a:pt x="45" y="18"/>
                    </a:moveTo>
                    <a:cubicBezTo>
                      <a:pt x="43" y="19"/>
                      <a:pt x="41" y="20"/>
                      <a:pt x="38" y="20"/>
                    </a:cubicBezTo>
                    <a:cubicBezTo>
                      <a:pt x="36" y="20"/>
                      <a:pt x="34" y="19"/>
                      <a:pt x="32" y="1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0"/>
                      <a:pt x="3" y="42"/>
                      <a:pt x="7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3" y="42"/>
                      <a:pt x="76" y="40"/>
                      <a:pt x="76" y="38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6" y="1"/>
                      <a:pt x="76" y="0"/>
                      <a:pt x="76" y="0"/>
                    </a:cubicBezTo>
                    <a:lnTo>
                      <a:pt x="45" y="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="" xmlns:a16="http://schemas.microsoft.com/office/drawing/2014/main" id="{06359F4F-0495-4075-B275-0E608A70E145}"/>
              </a:ext>
            </a:extLst>
          </p:cNvPr>
          <p:cNvGrpSpPr>
            <a:grpSpLocks noChangeAspect="1"/>
          </p:cNvGrpSpPr>
          <p:nvPr/>
        </p:nvGrpSpPr>
        <p:grpSpPr>
          <a:xfrm>
            <a:off x="3837344" y="3853779"/>
            <a:ext cx="2262782" cy="2624342"/>
            <a:chOff x="3676095" y="3699587"/>
            <a:chExt cx="2431224" cy="2819699"/>
          </a:xfrm>
        </p:grpSpPr>
        <p:sp>
          <p:nvSpPr>
            <p:cNvPr id="68" name="六边形 67">
              <a:extLst>
                <a:ext uri="{FF2B5EF4-FFF2-40B4-BE49-F238E27FC236}">
                  <a16:creationId xmlns="" xmlns:a16="http://schemas.microsoft.com/office/drawing/2014/main" id="{AB7C3276-2911-444F-AFA5-3BC25F6AEB6B}"/>
                </a:ext>
              </a:extLst>
            </p:cNvPr>
            <p:cNvSpPr/>
            <p:nvPr/>
          </p:nvSpPr>
          <p:spPr>
            <a:xfrm rot="16200000">
              <a:off x="3482082" y="3894049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9" name="任意多边形 45">
              <a:extLst>
                <a:ext uri="{FF2B5EF4-FFF2-40B4-BE49-F238E27FC236}">
                  <a16:creationId xmlns="" xmlns:a16="http://schemas.microsoft.com/office/drawing/2014/main" id="{32365F9B-C25D-4DCC-A0E6-85B035142CB3}"/>
                </a:ext>
              </a:extLst>
            </p:cNvPr>
            <p:cNvSpPr/>
            <p:nvPr/>
          </p:nvSpPr>
          <p:spPr>
            <a:xfrm rot="16200000">
              <a:off x="4587151" y="2788531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50000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71B1FA29-A52C-44C4-91C3-C04C547C8DA1}"/>
              </a:ext>
            </a:extLst>
          </p:cNvPr>
          <p:cNvGrpSpPr>
            <a:grpSpLocks noChangeAspect="1"/>
          </p:cNvGrpSpPr>
          <p:nvPr/>
        </p:nvGrpSpPr>
        <p:grpSpPr>
          <a:xfrm>
            <a:off x="6156275" y="3853777"/>
            <a:ext cx="2262365" cy="2624343"/>
            <a:chOff x="6107319" y="3699586"/>
            <a:chExt cx="2430775" cy="28196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六边形 70">
              <a:extLst>
                <a:ext uri="{FF2B5EF4-FFF2-40B4-BE49-F238E27FC236}">
                  <a16:creationId xmlns="" xmlns:a16="http://schemas.microsoft.com/office/drawing/2014/main" id="{1F3AB09F-17EF-4912-B157-79366B02B605}"/>
                </a:ext>
              </a:extLst>
            </p:cNvPr>
            <p:cNvSpPr/>
            <p:nvPr/>
          </p:nvSpPr>
          <p:spPr>
            <a:xfrm rot="16200000">
              <a:off x="5912857" y="3894048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2" name="任意多边形 48">
              <a:extLst>
                <a:ext uri="{FF2B5EF4-FFF2-40B4-BE49-F238E27FC236}">
                  <a16:creationId xmlns="" xmlns:a16="http://schemas.microsoft.com/office/drawing/2014/main" id="{E61C2E93-F7D5-45E8-BC52-7A4CB4340A6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18377" y="2788530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50000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BF601B4C-74D7-4798-AAE1-79A0BD7C783E}"/>
              </a:ext>
            </a:extLst>
          </p:cNvPr>
          <p:cNvGrpSpPr>
            <a:grpSpLocks noChangeAspect="1"/>
          </p:cNvGrpSpPr>
          <p:nvPr/>
        </p:nvGrpSpPr>
        <p:grpSpPr>
          <a:xfrm>
            <a:off x="4989013" y="1764558"/>
            <a:ext cx="2262365" cy="2624343"/>
            <a:chOff x="4891931" y="1494701"/>
            <a:chExt cx="2430775" cy="2819699"/>
          </a:xfrm>
        </p:grpSpPr>
        <p:sp>
          <p:nvSpPr>
            <p:cNvPr id="74" name="六边形 73">
              <a:extLst>
                <a:ext uri="{FF2B5EF4-FFF2-40B4-BE49-F238E27FC236}">
                  <a16:creationId xmlns="" xmlns:a16="http://schemas.microsoft.com/office/drawing/2014/main" id="{6F4BF546-39C6-4C80-A3EF-84B6377EBD06}"/>
                </a:ext>
              </a:extLst>
            </p:cNvPr>
            <p:cNvSpPr/>
            <p:nvPr/>
          </p:nvSpPr>
          <p:spPr>
            <a:xfrm rot="16200000">
              <a:off x="4697469" y="1689163"/>
              <a:ext cx="2819699" cy="2430775"/>
            </a:xfrm>
            <a:prstGeom prst="hexagon">
              <a:avLst/>
            </a:prstGeom>
            <a:solidFill>
              <a:srgbClr val="314865"/>
            </a:solidFill>
            <a:ln w="28575">
              <a:solidFill>
                <a:schemeClr val="bg1"/>
              </a:solidFill>
            </a:ln>
            <a:effectLst>
              <a:outerShdw blurRad="101600" dist="50800" dir="2700000" sx="101000" sy="101000" algn="tl" rotWithShape="0">
                <a:prstClr val="black">
                  <a:alpha val="4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5" name="任意多边形 51">
              <a:extLst>
                <a:ext uri="{FF2B5EF4-FFF2-40B4-BE49-F238E27FC236}">
                  <a16:creationId xmlns="" xmlns:a16="http://schemas.microsoft.com/office/drawing/2014/main" id="{D2833816-E4C7-4586-8688-751B29AB48E5}"/>
                </a:ext>
              </a:extLst>
            </p:cNvPr>
            <p:cNvSpPr>
              <a:spLocks noChangeAspect="1"/>
            </p:cNvSpPr>
            <p:nvPr/>
          </p:nvSpPr>
          <p:spPr>
            <a:xfrm rot="5400000" flipV="1">
              <a:off x="5802989" y="2794683"/>
              <a:ext cx="608661" cy="2430773"/>
            </a:xfrm>
            <a:custGeom>
              <a:avLst/>
              <a:gdLst>
                <a:gd name="connsiteX0" fmla="*/ 623528 w 623528"/>
                <a:gd name="connsiteY0" fmla="*/ 1245074 h 2490148"/>
                <a:gd name="connsiteX1" fmla="*/ 991 w 623528"/>
                <a:gd name="connsiteY1" fmla="*/ 2490148 h 2490148"/>
                <a:gd name="connsiteX2" fmla="*/ 0 w 623528"/>
                <a:gd name="connsiteY2" fmla="*/ 2490148 h 2490148"/>
                <a:gd name="connsiteX3" fmla="*/ 0 w 623528"/>
                <a:gd name="connsiteY3" fmla="*/ 0 h 2490148"/>
                <a:gd name="connsiteX4" fmla="*/ 991 w 623528"/>
                <a:gd name="connsiteY4" fmla="*/ 0 h 24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528" h="2490148">
                  <a:moveTo>
                    <a:pt x="623528" y="1245074"/>
                  </a:moveTo>
                  <a:lnTo>
                    <a:pt x="991" y="2490148"/>
                  </a:lnTo>
                  <a:lnTo>
                    <a:pt x="0" y="2490148"/>
                  </a:lnTo>
                  <a:lnTo>
                    <a:pt x="0" y="0"/>
                  </a:lnTo>
                  <a:lnTo>
                    <a:pt x="991" y="0"/>
                  </a:lnTo>
                  <a:close/>
                </a:path>
              </a:pathLst>
            </a:custGeom>
            <a:solidFill>
              <a:srgbClr val="314865">
                <a:alpha val="49804"/>
              </a:srgbClr>
            </a:solidFill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chemeClr val="tx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76" name="文本框 23">
            <a:extLst>
              <a:ext uri="{FF2B5EF4-FFF2-40B4-BE49-F238E27FC236}">
                <a16:creationId xmlns="" xmlns:a16="http://schemas.microsoft.com/office/drawing/2014/main" id="{E205185A-27A2-41BF-BD1D-274515612CFC}"/>
              </a:ext>
            </a:extLst>
          </p:cNvPr>
          <p:cNvSpPr txBox="1"/>
          <p:nvPr/>
        </p:nvSpPr>
        <p:spPr>
          <a:xfrm>
            <a:off x="5632175" y="2540521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7" name="文本框 25">
            <a:extLst>
              <a:ext uri="{FF2B5EF4-FFF2-40B4-BE49-F238E27FC236}">
                <a16:creationId xmlns="" xmlns:a16="http://schemas.microsoft.com/office/drawing/2014/main" id="{9671E830-3A77-4075-9499-C8D2C1FC1953}"/>
              </a:ext>
            </a:extLst>
          </p:cNvPr>
          <p:cNvSpPr txBox="1"/>
          <p:nvPr/>
        </p:nvSpPr>
        <p:spPr>
          <a:xfrm>
            <a:off x="4450444" y="4889852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02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8" name="文本框 24">
            <a:extLst>
              <a:ext uri="{FF2B5EF4-FFF2-40B4-BE49-F238E27FC236}">
                <a16:creationId xmlns="" xmlns:a16="http://schemas.microsoft.com/office/drawing/2014/main" id="{A6BB0796-3C0A-4BAF-86E1-6C5D3672EA76}"/>
              </a:ext>
            </a:extLst>
          </p:cNvPr>
          <p:cNvSpPr txBox="1"/>
          <p:nvPr/>
        </p:nvSpPr>
        <p:spPr>
          <a:xfrm>
            <a:off x="6740331" y="4889852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03</a:t>
            </a:r>
            <a:endParaRPr lang="zh-CN" altLang="en-US" sz="5400" b="1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9" name="文本框 28">
            <a:extLst>
              <a:ext uri="{FF2B5EF4-FFF2-40B4-BE49-F238E27FC236}">
                <a16:creationId xmlns="" xmlns:a16="http://schemas.microsoft.com/office/drawing/2014/main" id="{B3E114C5-0F0A-4B08-A266-4E1366DA54E4}"/>
              </a:ext>
            </a:extLst>
          </p:cNvPr>
          <p:cNvSpPr txBox="1"/>
          <p:nvPr/>
        </p:nvSpPr>
        <p:spPr>
          <a:xfrm>
            <a:off x="8858878" y="3747733"/>
            <a:ext cx="2321013" cy="34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zh-CN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3</a:t>
            </a:r>
            <a:r>
              <a:rPr lang="zh-CN" altLang="en-US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、</a:t>
            </a:r>
            <a:r>
              <a:rPr lang="zh-CN" altLang="en-US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系统</a:t>
            </a:r>
            <a:endParaRPr lang="zh-CN" altLang="en-US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1" name="文本框 34">
            <a:extLst>
              <a:ext uri="{FF2B5EF4-FFF2-40B4-BE49-F238E27FC236}">
                <a16:creationId xmlns="" xmlns:a16="http://schemas.microsoft.com/office/drawing/2014/main" id="{0C025DF2-33BF-4666-A522-B44F2D4999E0}"/>
              </a:ext>
            </a:extLst>
          </p:cNvPr>
          <p:cNvSpPr txBox="1"/>
          <p:nvPr/>
        </p:nvSpPr>
        <p:spPr>
          <a:xfrm>
            <a:off x="751525" y="3735158"/>
            <a:ext cx="2321013" cy="34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zh-CN" altLang="en-US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、文件搜索🔍</a:t>
            </a:r>
            <a:endParaRPr lang="en-US" altLang="zh-CN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3" name="文本框 36">
            <a:extLst>
              <a:ext uri="{FF2B5EF4-FFF2-40B4-BE49-F238E27FC236}">
                <a16:creationId xmlns="" xmlns:a16="http://schemas.microsoft.com/office/drawing/2014/main" id="{19FCFD19-8B15-4188-9C11-451DBFF12410}"/>
              </a:ext>
            </a:extLst>
          </p:cNvPr>
          <p:cNvSpPr txBox="1"/>
          <p:nvPr/>
        </p:nvSpPr>
        <p:spPr>
          <a:xfrm>
            <a:off x="7598941" y="1647449"/>
            <a:ext cx="2321013" cy="34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buFont typeface="Arial" charset="0"/>
              <a:buNone/>
              <a:defRPr sz="14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</a:t>
            </a:r>
            <a:r>
              <a:rPr lang="zh-CN" altLang="en-US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、网页搜索 </a:t>
            </a:r>
            <a:endParaRPr lang="en-US" altLang="zh-CN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1ABEDB34-8D7D-4F95-B061-3F80AAFBFA77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43" name="直接连接符 42">
              <a:extLst>
                <a:ext uri="{FF2B5EF4-FFF2-40B4-BE49-F238E27FC236}">
                  <a16:creationId xmlns="" xmlns:a16="http://schemas.microsoft.com/office/drawing/2014/main" id="{47AFA606-6701-49F4-A8BE-35A4D8A4D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="" xmlns:a16="http://schemas.microsoft.com/office/drawing/2014/main" id="{92997A45-AA42-4E5B-8211-228C466B9130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供应商的管理与开发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C0ED3065-FF93-46E7-A78C-AF340786F02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="" xmlns:a16="http://schemas.microsoft.com/office/drawing/2014/main" id="{4F33D129-DCE0-421A-968D-70DD06CEAA6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="" xmlns:a16="http://schemas.microsoft.com/office/drawing/2014/main" id="{8B667072-A78C-44AC-80E8-23E10E8E3B9D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0" presetID="2" presetClass="entr" presetSubtype="9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79" grpId="0"/>
          <p:bldP spid="81" grpId="0"/>
          <p:bldP spid="83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0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  <p:bldP spid="77" grpId="0"/>
          <p:bldP spid="78" grpId="0"/>
          <p:bldP spid="79" grpId="0"/>
          <p:bldP spid="81" grpId="0"/>
          <p:bldP spid="8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BDF21B-9D35-413C-A547-D20525ECEB8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BDC7C896-4DCE-4A8D-A24F-0F3EB6D01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91D5447C-8AFB-4D12-9F13-11D462FF945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供应商的管理与开发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883A32E7-9670-4852-B784-0C9F67E6A79B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4FD2230F-9F75-4326-A760-9310FC451E1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1F1CE37C-B900-44E3-B4D4-6858375DA00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694B8396-F214-4729-ADA9-C80E10C658B3}"/>
              </a:ext>
            </a:extLst>
          </p:cNvPr>
          <p:cNvCxnSpPr>
            <a:cxnSpLocks/>
          </p:cNvCxnSpPr>
          <p:nvPr/>
        </p:nvCxnSpPr>
        <p:spPr bwMode="auto">
          <a:xfrm>
            <a:off x="6100951" y="3553303"/>
            <a:ext cx="1" cy="123255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DB045269-8D54-49C3-B95C-AABEF19E5E59}"/>
              </a:ext>
            </a:extLst>
          </p:cNvPr>
          <p:cNvCxnSpPr>
            <a:cxnSpLocks/>
          </p:cNvCxnSpPr>
          <p:nvPr/>
        </p:nvCxnSpPr>
        <p:spPr bwMode="auto">
          <a:xfrm>
            <a:off x="6095578" y="2335019"/>
            <a:ext cx="1" cy="12182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982F03E7-3947-4EDE-BF9E-0C0A67A48FF0}"/>
              </a:ext>
            </a:extLst>
          </p:cNvPr>
          <p:cNvSpPr/>
          <p:nvPr/>
        </p:nvSpPr>
        <p:spPr>
          <a:xfrm>
            <a:off x="1134786" y="1306286"/>
            <a:ext cx="3830562" cy="460077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>
              <a:latin typeface="Arial"/>
              <a:ea typeface="微软雅黑"/>
              <a:sym typeface="Arial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37422078-122B-4468-9485-9D2DACBC0AE7}"/>
              </a:ext>
            </a:extLst>
          </p:cNvPr>
          <p:cNvSpPr/>
          <p:nvPr/>
        </p:nvSpPr>
        <p:spPr>
          <a:xfrm>
            <a:off x="1074976" y="1223256"/>
            <a:ext cx="3830562" cy="460077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>
              <a:latin typeface="Arial"/>
              <a:ea typeface="微软雅黑"/>
              <a:sym typeface="Arial"/>
            </a:endParaRPr>
          </a:p>
        </p:txBody>
      </p:sp>
      <p:sp>
        <p:nvSpPr>
          <p:cNvPr id="61" name="六边形 60">
            <a:extLst>
              <a:ext uri="{FF2B5EF4-FFF2-40B4-BE49-F238E27FC236}">
                <a16:creationId xmlns="" xmlns:a16="http://schemas.microsoft.com/office/drawing/2014/main" id="{4C3015D1-23A3-4927-93F7-99C0F1DE528D}"/>
              </a:ext>
            </a:extLst>
          </p:cNvPr>
          <p:cNvSpPr/>
          <p:nvPr/>
        </p:nvSpPr>
        <p:spPr bwMode="auto">
          <a:xfrm>
            <a:off x="5736783" y="1841024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algn="ctr"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2" name="TextBox 14">
            <a:extLst>
              <a:ext uri="{FF2B5EF4-FFF2-40B4-BE49-F238E27FC236}">
                <a16:creationId xmlns="" xmlns:a16="http://schemas.microsoft.com/office/drawing/2014/main" id="{933E2678-8973-4DF1-BA3A-6A55D7D7A5D9}"/>
              </a:ext>
            </a:extLst>
          </p:cNvPr>
          <p:cNvSpPr txBox="1"/>
          <p:nvPr/>
        </p:nvSpPr>
        <p:spPr>
          <a:xfrm>
            <a:off x="5899571" y="1956209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3" name="六边形 62">
            <a:extLst>
              <a:ext uri="{FF2B5EF4-FFF2-40B4-BE49-F238E27FC236}">
                <a16:creationId xmlns="" xmlns:a16="http://schemas.microsoft.com/office/drawing/2014/main" id="{959A83E2-23FA-4F64-9C2C-D03F5DE86D08}"/>
              </a:ext>
            </a:extLst>
          </p:cNvPr>
          <p:cNvSpPr/>
          <p:nvPr/>
        </p:nvSpPr>
        <p:spPr bwMode="auto">
          <a:xfrm>
            <a:off x="5736783" y="3039127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4" name="TextBox 16">
            <a:extLst>
              <a:ext uri="{FF2B5EF4-FFF2-40B4-BE49-F238E27FC236}">
                <a16:creationId xmlns="" xmlns:a16="http://schemas.microsoft.com/office/drawing/2014/main" id="{7E223AE7-8B49-4F1A-ADB4-B7DC8B22E82A}"/>
              </a:ext>
            </a:extLst>
          </p:cNvPr>
          <p:cNvSpPr txBox="1"/>
          <p:nvPr/>
        </p:nvSpPr>
        <p:spPr>
          <a:xfrm>
            <a:off x="5898489" y="3154312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5" name="六边形 64">
            <a:extLst>
              <a:ext uri="{FF2B5EF4-FFF2-40B4-BE49-F238E27FC236}">
                <a16:creationId xmlns="" xmlns:a16="http://schemas.microsoft.com/office/drawing/2014/main" id="{80B9223B-EF01-4036-A710-CE1F69004679}"/>
              </a:ext>
            </a:extLst>
          </p:cNvPr>
          <p:cNvSpPr/>
          <p:nvPr/>
        </p:nvSpPr>
        <p:spPr bwMode="auto">
          <a:xfrm>
            <a:off x="5736783" y="4269998"/>
            <a:ext cx="717594" cy="597978"/>
          </a:xfrm>
          <a:prstGeom prst="hexagon">
            <a:avLst/>
          </a:prstGeom>
          <a:solidFill>
            <a:srgbClr val="31486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6564" tIns="28282" rIns="56564" bIns="28282" numCol="1" rtlCol="0" anchor="t" anchorCtr="0" compatLnSpc="1"/>
          <a:lstStyle/>
          <a:p>
            <a:pPr defTabSz="565309"/>
            <a:endParaRPr lang="zh-CN" altLang="en-US" sz="1073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="" xmlns:a16="http://schemas.microsoft.com/office/drawing/2014/main" id="{00D0C5EC-417F-4912-865E-F5C6792BAA6D}"/>
              </a:ext>
            </a:extLst>
          </p:cNvPr>
          <p:cNvSpPr txBox="1"/>
          <p:nvPr/>
        </p:nvSpPr>
        <p:spPr>
          <a:xfrm>
            <a:off x="5898489" y="4385183"/>
            <a:ext cx="3862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="" xmlns:a16="http://schemas.microsoft.com/office/drawing/2014/main" id="{58000DD2-1460-4567-8D55-65104C601268}"/>
              </a:ext>
            </a:extLst>
          </p:cNvPr>
          <p:cNvSpPr/>
          <p:nvPr/>
        </p:nvSpPr>
        <p:spPr>
          <a:xfrm>
            <a:off x="6893649" y="3021648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en-US" altLang="zh-CN" sz="1400" dirty="0">
                <a:solidFill>
                  <a:srgbClr val="314865"/>
                </a:solidFill>
                <a:latin typeface="Arial"/>
                <a:sym typeface="Arial"/>
              </a:rPr>
              <a:t>2</a:t>
            </a:r>
            <a:r>
              <a:rPr lang="zh-CN" altLang="en-US" sz="1400" dirty="0">
                <a:solidFill>
                  <a:srgbClr val="314865"/>
                </a:solidFill>
                <a:latin typeface="Arial"/>
                <a:sym typeface="Arial"/>
              </a:rPr>
              <a:t>、网页搜索 </a:t>
            </a:r>
            <a:endParaRPr lang="en-US" altLang="zh-CN" sz="1400" dirty="0">
              <a:solidFill>
                <a:srgbClr val="314865"/>
              </a:solidFill>
              <a:latin typeface="Arial"/>
              <a:sym typeface="Arial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0009821D-D595-46A9-9B32-04394103FAD6}"/>
              </a:ext>
            </a:extLst>
          </p:cNvPr>
          <p:cNvSpPr/>
          <p:nvPr/>
        </p:nvSpPr>
        <p:spPr>
          <a:xfrm>
            <a:off x="6906219" y="5569833"/>
            <a:ext cx="4465019" cy="611114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管理复制内容、查找复制记录。</a:t>
            </a:r>
          </a:p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保存相应代码段。</a:t>
            </a:r>
          </a:p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增强复制功能。</a:t>
            </a:r>
            <a:endParaRPr lang="zh-CN" altLang="en-US" sz="12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BD36973E-B87A-44AD-962B-FA41E2BA7769}"/>
              </a:ext>
            </a:extLst>
          </p:cNvPr>
          <p:cNvSpPr/>
          <p:nvPr/>
        </p:nvSpPr>
        <p:spPr>
          <a:xfrm>
            <a:off x="6893647" y="1853248"/>
            <a:ext cx="2213130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en-US" altLang="zh-CN" sz="1400" dirty="0">
                <a:solidFill>
                  <a:srgbClr val="314865"/>
                </a:solidFill>
                <a:latin typeface="Arial"/>
                <a:sym typeface="Arial"/>
              </a:rPr>
              <a:t>1</a:t>
            </a:r>
            <a:r>
              <a:rPr lang="zh-CN" altLang="en-US" sz="1400" dirty="0">
                <a:solidFill>
                  <a:srgbClr val="314865"/>
                </a:solidFill>
                <a:latin typeface="Arial"/>
                <a:sym typeface="Arial"/>
              </a:rPr>
              <a:t>、文件搜索🔍</a:t>
            </a:r>
            <a:endParaRPr lang="en-US" altLang="zh-CN" sz="1400" dirty="0">
              <a:solidFill>
                <a:srgbClr val="314865"/>
              </a:solidFill>
              <a:latin typeface="Arial"/>
              <a:sym typeface="Arial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4263B0C8-6FC5-4F9E-A0D2-73C60CF90881}"/>
              </a:ext>
            </a:extLst>
          </p:cNvPr>
          <p:cNvSpPr/>
          <p:nvPr/>
        </p:nvSpPr>
        <p:spPr>
          <a:xfrm>
            <a:off x="6906219" y="3361455"/>
            <a:ext cx="4465019" cy="426448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自定义打开网页搜索、</a:t>
            </a:r>
          </a:p>
          <a:p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</a:t>
            </a:r>
            <a:r>
              <a:rPr lang="en-US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.</a:t>
            </a: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 自定义</a:t>
            </a:r>
            <a:r>
              <a:rPr lang="en-US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URL</a:t>
            </a: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跳转等。</a:t>
            </a:r>
            <a:endParaRPr lang="zh-CN" altLang="en-US" sz="12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E3822588-2E71-4051-82E9-117BD54733D0}"/>
              </a:ext>
            </a:extLst>
          </p:cNvPr>
          <p:cNvSpPr/>
          <p:nvPr/>
        </p:nvSpPr>
        <p:spPr>
          <a:xfrm>
            <a:off x="6868501" y="3936601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zh-CN" sz="1400" dirty="0">
                <a:solidFill>
                  <a:srgbClr val="314865"/>
                </a:solidFill>
                <a:latin typeface="Arial"/>
                <a:sym typeface="Arial"/>
              </a:rPr>
              <a:t>3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、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操作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系统</a:t>
            </a:r>
            <a:endParaRPr lang="zh-CN" altLang="en-US" sz="1400" dirty="0">
              <a:solidFill>
                <a:srgbClr val="314865"/>
              </a:solidFill>
              <a:latin typeface="Arial"/>
              <a:sym typeface="Arial"/>
            </a:endParaRPr>
          </a:p>
        </p:txBody>
      </p:sp>
      <p:sp>
        <p:nvSpPr>
          <p:cNvPr id="75" name="TextBox 32">
            <a:extLst>
              <a:ext uri="{FF2B5EF4-FFF2-40B4-BE49-F238E27FC236}">
                <a16:creationId xmlns="" xmlns:a16="http://schemas.microsoft.com/office/drawing/2014/main" id="{12B08B2D-D7C7-461E-8065-8CB112EDB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3643" y="2225099"/>
            <a:ext cx="44650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en-US" altLang="zh-CN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.</a:t>
            </a:r>
            <a:r>
              <a:rPr lang="zh-CN" altLang="en-US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简单的文件搜索功能、</a:t>
            </a:r>
          </a:p>
          <a:p>
            <a:pPr eaLnBrk="1" hangingPunct="1"/>
            <a:r>
              <a:rPr lang="zh-CN" altLang="en-US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2</a:t>
            </a:r>
            <a:r>
              <a:rPr lang="en-US" altLang="zh-CN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.</a:t>
            </a:r>
            <a:r>
              <a:rPr lang="zh-CN" altLang="en-US" sz="1200" b="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深入的文件搜索操作等功能、</a:t>
            </a:r>
            <a:endParaRPr lang="zh-CN" altLang="en-US" sz="1200" b="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8" name="Rectangle 49">
            <a:extLst>
              <a:ext uri="{FF2B5EF4-FFF2-40B4-BE49-F238E27FC236}">
                <a16:creationId xmlns="" xmlns:a16="http://schemas.microsoft.com/office/drawing/2014/main" id="{A134E4A3-74D2-4AAC-917C-D676CAC2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783" y="1148126"/>
            <a:ext cx="39517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核心功能点</a:t>
            </a:r>
            <a:endParaRPr lang="zh-CN" altLang="en-US" sz="24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E3822588-2E71-4051-82E9-117BD54733D0}"/>
              </a:ext>
            </a:extLst>
          </p:cNvPr>
          <p:cNvSpPr/>
          <p:nvPr/>
        </p:nvSpPr>
        <p:spPr>
          <a:xfrm>
            <a:off x="6895162" y="5094988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zh-CN" sz="1400" dirty="0" smtClean="0">
                <a:solidFill>
                  <a:srgbClr val="314865"/>
                </a:solidFill>
                <a:latin typeface="Arial"/>
                <a:sym typeface="Arial"/>
              </a:rPr>
              <a:t>4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、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粘贴板管理</a:t>
            </a:r>
            <a:endParaRPr lang="zh-CN" altLang="en-US" sz="1400" dirty="0">
              <a:solidFill>
                <a:srgbClr val="314865"/>
              </a:solidFill>
              <a:latin typeface="Arial"/>
              <a:sym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0009821D-D595-46A9-9B32-04394103FAD6}"/>
              </a:ext>
            </a:extLst>
          </p:cNvPr>
          <p:cNvSpPr/>
          <p:nvPr/>
        </p:nvSpPr>
        <p:spPr>
          <a:xfrm>
            <a:off x="6895159" y="4439600"/>
            <a:ext cx="4465019" cy="426448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直接操作系统相关操作。比如关机、注销、锁屏、截屏等等</a:t>
            </a:r>
          </a:p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管理应用程序、 结束进程。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E3822588-2E71-4051-82E9-117BD54733D0}"/>
              </a:ext>
            </a:extLst>
          </p:cNvPr>
          <p:cNvSpPr/>
          <p:nvPr/>
        </p:nvSpPr>
        <p:spPr>
          <a:xfrm>
            <a:off x="6896675" y="6467147"/>
            <a:ext cx="1904621" cy="272560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r>
              <a:rPr lang="zh-CN" altLang="zh-CN" sz="1400" dirty="0" smtClean="0">
                <a:solidFill>
                  <a:srgbClr val="314865"/>
                </a:solidFill>
                <a:latin typeface="Arial"/>
                <a:sym typeface="Arial"/>
              </a:rPr>
              <a:t>4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、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sym typeface="Arial"/>
              </a:rPr>
              <a:t>粘贴板管理</a:t>
            </a:r>
            <a:endParaRPr lang="zh-CN" altLang="en-US" sz="1400" dirty="0">
              <a:solidFill>
                <a:srgbClr val="314865"/>
              </a:solidFill>
              <a:latin typeface="Arial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0009821D-D595-46A9-9B32-04394103FAD6}"/>
              </a:ext>
            </a:extLst>
          </p:cNvPr>
          <p:cNvSpPr/>
          <p:nvPr/>
        </p:nvSpPr>
        <p:spPr>
          <a:xfrm>
            <a:off x="2003898" y="6246886"/>
            <a:ext cx="4465019" cy="241782"/>
          </a:xfrm>
          <a:prstGeom prst="rect">
            <a:avLst/>
          </a:prstGeom>
          <a:noFill/>
          <a:ln>
            <a:noFill/>
          </a:ln>
        </p:spPr>
        <p:txBody>
          <a:bodyPr wrap="square" lIns="56564" tIns="28282" rIns="56564" bIns="28282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保存管理相应代码段。</a:t>
            </a:r>
            <a:endParaRPr lang="zh-CN" altLang="en-US" sz="12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10625 -0.12732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6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10638 0.1189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2807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807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5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59" grpId="1" bldLvl="0" animBg="1"/>
      <p:bldP spid="60" grpId="0" bldLvl="0" animBg="1"/>
      <p:bldP spid="60" grpId="1" bldLvl="0" animBg="1"/>
      <p:bldP spid="61" grpId="0" bldLvl="0" animBg="1"/>
      <p:bldP spid="62" grpId="0"/>
      <p:bldP spid="63" grpId="0" bldLvl="0" animBg="1"/>
      <p:bldP spid="63" grpId="1" bldLvl="0" animBg="1"/>
      <p:bldP spid="64" grpId="0"/>
      <p:bldP spid="65" grpId="0" bldLvl="0" animBg="1"/>
      <p:bldP spid="65" grpId="1" bldLvl="0" animBg="1"/>
      <p:bldP spid="66" grpId="0"/>
      <p:bldP spid="68" grpId="0"/>
      <p:bldP spid="69" grpId="0"/>
      <p:bldP spid="70" grpId="0"/>
      <p:bldP spid="71" grpId="0"/>
      <p:bldP spid="72" grpId="0"/>
      <p:bldP spid="75" grpId="0"/>
      <p:bldP spid="88" grpId="0"/>
      <p:bldP spid="26" grpId="0"/>
      <p:bldP spid="27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未知">
            <a:extLst>
              <a:ext uri="{FF2B5EF4-FFF2-40B4-BE49-F238E27FC236}">
                <a16:creationId xmlns="" xmlns:a16="http://schemas.microsoft.com/office/drawing/2014/main" id="{400AF2AE-9BEE-4885-AF91-3EFBE3BCDD43}"/>
              </a:ext>
            </a:extLst>
          </p:cNvPr>
          <p:cNvSpPr>
            <a:spLocks/>
          </p:cNvSpPr>
          <p:nvPr/>
        </p:nvSpPr>
        <p:spPr bwMode="auto">
          <a:xfrm>
            <a:off x="4367214" y="1628776"/>
            <a:ext cx="1730375" cy="2570163"/>
          </a:xfrm>
          <a:custGeom>
            <a:avLst/>
            <a:gdLst>
              <a:gd name="T0" fmla="*/ 2147483647 w 175"/>
              <a:gd name="T1" fmla="*/ 0 h 260"/>
              <a:gd name="T2" fmla="*/ 2147483647 w 175"/>
              <a:gd name="T3" fmla="*/ 2147483647 h 260"/>
              <a:gd name="T4" fmla="*/ 2147483647 w 175"/>
              <a:gd name="T5" fmla="*/ 2147483647 h 260"/>
              <a:gd name="T6" fmla="*/ 2147483647 w 175"/>
              <a:gd name="T7" fmla="*/ 2147483647 h 260"/>
              <a:gd name="T8" fmla="*/ 2147483647 w 175"/>
              <a:gd name="T9" fmla="*/ 0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5"/>
              <a:gd name="T16" fmla="*/ 0 h 260"/>
              <a:gd name="T17" fmla="*/ 175 w 175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5" h="260">
                <a:moveTo>
                  <a:pt x="174" y="0"/>
                </a:moveTo>
                <a:cubicBezTo>
                  <a:pt x="78" y="0"/>
                  <a:pt x="1" y="77"/>
                  <a:pt x="1" y="173"/>
                </a:cubicBezTo>
                <a:cubicBezTo>
                  <a:pt x="0" y="204"/>
                  <a:pt x="9" y="234"/>
                  <a:pt x="24" y="260"/>
                </a:cubicBezTo>
                <a:lnTo>
                  <a:pt x="175" y="174"/>
                </a:lnTo>
                <a:lnTo>
                  <a:pt x="174" y="0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sp>
        <p:nvSpPr>
          <p:cNvPr id="132" name="未知">
            <a:extLst>
              <a:ext uri="{FF2B5EF4-FFF2-40B4-BE49-F238E27FC236}">
                <a16:creationId xmlns="" xmlns:a16="http://schemas.microsoft.com/office/drawing/2014/main" id="{B274C2D2-7F46-43A7-ACAF-D11D37825B94}"/>
              </a:ext>
            </a:extLst>
          </p:cNvPr>
          <p:cNvSpPr>
            <a:spLocks/>
          </p:cNvSpPr>
          <p:nvPr/>
        </p:nvSpPr>
        <p:spPr bwMode="auto">
          <a:xfrm>
            <a:off x="6100763" y="1627188"/>
            <a:ext cx="1720850" cy="2570162"/>
          </a:xfrm>
          <a:custGeom>
            <a:avLst/>
            <a:gdLst>
              <a:gd name="T0" fmla="*/ 2147483647 w 174"/>
              <a:gd name="T1" fmla="*/ 2147483647 h 260"/>
              <a:gd name="T2" fmla="*/ 2147483647 w 174"/>
              <a:gd name="T3" fmla="*/ 2147483647 h 260"/>
              <a:gd name="T4" fmla="*/ 0 w 174"/>
              <a:gd name="T5" fmla="*/ 0 h 260"/>
              <a:gd name="T6" fmla="*/ 0 w 174"/>
              <a:gd name="T7" fmla="*/ 2147483647 h 260"/>
              <a:gd name="T8" fmla="*/ 2147483647 w 174"/>
              <a:gd name="T9" fmla="*/ 2147483647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"/>
              <a:gd name="T16" fmla="*/ 0 h 260"/>
              <a:gd name="T17" fmla="*/ 174 w 174"/>
              <a:gd name="T18" fmla="*/ 260 h 2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" h="260">
                <a:moveTo>
                  <a:pt x="150" y="260"/>
                </a:moveTo>
                <a:cubicBezTo>
                  <a:pt x="165" y="234"/>
                  <a:pt x="174" y="204"/>
                  <a:pt x="174" y="174"/>
                </a:cubicBezTo>
                <a:cubicBezTo>
                  <a:pt x="174" y="77"/>
                  <a:pt x="96" y="0"/>
                  <a:pt x="0" y="0"/>
                </a:cubicBezTo>
                <a:lnTo>
                  <a:pt x="0" y="174"/>
                </a:lnTo>
                <a:lnTo>
                  <a:pt x="150" y="260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sp>
        <p:nvSpPr>
          <p:cNvPr id="133" name="未知">
            <a:extLst>
              <a:ext uri="{FF2B5EF4-FFF2-40B4-BE49-F238E27FC236}">
                <a16:creationId xmlns="" xmlns:a16="http://schemas.microsoft.com/office/drawing/2014/main" id="{62F77A7D-9174-46BC-A375-772B43B1D018}"/>
              </a:ext>
            </a:extLst>
          </p:cNvPr>
          <p:cNvSpPr>
            <a:spLocks/>
          </p:cNvSpPr>
          <p:nvPr/>
        </p:nvSpPr>
        <p:spPr bwMode="auto">
          <a:xfrm>
            <a:off x="4602164" y="3346450"/>
            <a:ext cx="2981325" cy="1708150"/>
          </a:xfrm>
          <a:custGeom>
            <a:avLst/>
            <a:gdLst>
              <a:gd name="T0" fmla="*/ 0 w 301"/>
              <a:gd name="T1" fmla="*/ 2147483647 h 173"/>
              <a:gd name="T2" fmla="*/ 2147483647 w 301"/>
              <a:gd name="T3" fmla="*/ 2147483647 h 173"/>
              <a:gd name="T4" fmla="*/ 2147483647 w 301"/>
              <a:gd name="T5" fmla="*/ 2147483647 h 173"/>
              <a:gd name="T6" fmla="*/ 2147483647 w 301"/>
              <a:gd name="T7" fmla="*/ 0 h 173"/>
              <a:gd name="T8" fmla="*/ 0 w 301"/>
              <a:gd name="T9" fmla="*/ 2147483647 h 1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1"/>
              <a:gd name="T16" fmla="*/ 0 h 173"/>
              <a:gd name="T17" fmla="*/ 301 w 301"/>
              <a:gd name="T18" fmla="*/ 173 h 1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1" h="173">
                <a:moveTo>
                  <a:pt x="0" y="86"/>
                </a:moveTo>
                <a:cubicBezTo>
                  <a:pt x="31" y="140"/>
                  <a:pt x="88" y="173"/>
                  <a:pt x="151" y="173"/>
                </a:cubicBezTo>
                <a:cubicBezTo>
                  <a:pt x="213" y="173"/>
                  <a:pt x="270" y="140"/>
                  <a:pt x="301" y="86"/>
                </a:cubicBezTo>
                <a:lnTo>
                  <a:pt x="151" y="0"/>
                </a:lnTo>
                <a:lnTo>
                  <a:pt x="0" y="86"/>
                </a:lnTo>
                <a:close/>
              </a:path>
            </a:pathLst>
          </a:custGeom>
          <a:solidFill>
            <a:srgbClr val="314865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latin typeface="Arial"/>
              <a:ea typeface="微软雅黑"/>
              <a:sym typeface="Arial"/>
            </a:endParaRPr>
          </a:p>
        </p:txBody>
      </p:sp>
      <p:grpSp>
        <p:nvGrpSpPr>
          <p:cNvPr id="138" name="Group 10">
            <a:extLst>
              <a:ext uri="{FF2B5EF4-FFF2-40B4-BE49-F238E27FC236}">
                <a16:creationId xmlns="" xmlns:a16="http://schemas.microsoft.com/office/drawing/2014/main" id="{38814FBD-4599-4F43-AB30-67850CDE4011}"/>
              </a:ext>
            </a:extLst>
          </p:cNvPr>
          <p:cNvGrpSpPr>
            <a:grpSpLocks/>
          </p:cNvGrpSpPr>
          <p:nvPr/>
        </p:nvGrpSpPr>
        <p:grpSpPr bwMode="auto">
          <a:xfrm rot="650306">
            <a:off x="4941888" y="2179638"/>
            <a:ext cx="2336800" cy="2330450"/>
            <a:chOff x="0" y="0"/>
            <a:chExt cx="1136" cy="1134"/>
          </a:xfrm>
          <a:solidFill>
            <a:srgbClr val="314865"/>
          </a:solidFill>
        </p:grpSpPr>
        <p:sp>
          <p:nvSpPr>
            <p:cNvPr id="139" name="Oval 11">
              <a:extLst>
                <a:ext uri="{FF2B5EF4-FFF2-40B4-BE49-F238E27FC236}">
                  <a16:creationId xmlns="" xmlns:a16="http://schemas.microsoft.com/office/drawing/2014/main" id="{9534B72D-4DA9-4EFA-939A-C14764DB7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36" cy="1134"/>
            </a:xfrm>
            <a:prstGeom prst="ellipse">
              <a:avLst/>
            </a:prstGeom>
            <a:grpFill/>
            <a:ln w="38100" cmpd="sng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0" name="Oval 12">
              <a:extLst>
                <a:ext uri="{FF2B5EF4-FFF2-40B4-BE49-F238E27FC236}">
                  <a16:creationId xmlns="" xmlns:a16="http://schemas.microsoft.com/office/drawing/2014/main" id="{9FB81A4B-E0F7-4E09-8AF4-0CEB91504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" y="62"/>
              <a:ext cx="1008" cy="1010"/>
            </a:xfrm>
            <a:prstGeom prst="ellipse">
              <a:avLst/>
            </a:prstGeom>
            <a:grp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41" name="WordArt 17">
            <a:extLst>
              <a:ext uri="{FF2B5EF4-FFF2-40B4-BE49-F238E27FC236}">
                <a16:creationId xmlns="" xmlns:a16="http://schemas.microsoft.com/office/drawing/2014/main" id="{1859620A-01A4-4F65-849F-9393D775D22D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5247120" y="2885078"/>
            <a:ext cx="1720850" cy="91956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10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完善供应商</a:t>
            </a:r>
            <a:endParaRPr lang="en-US" altLang="zh-CN" sz="1000" kern="10" dirty="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  <a:p>
            <a:r>
              <a:rPr lang="zh-CN" altLang="en-US" sz="1000" kern="10" dirty="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考核体系</a:t>
            </a:r>
          </a:p>
        </p:txBody>
      </p:sp>
      <p:sp>
        <p:nvSpPr>
          <p:cNvPr id="142" name="Rectangle 18">
            <a:extLst>
              <a:ext uri="{FF2B5EF4-FFF2-40B4-BE49-F238E27FC236}">
                <a16:creationId xmlns="" xmlns:a16="http://schemas.microsoft.com/office/drawing/2014/main" id="{58E4A8F9-D296-4312-A84B-318D3FC7D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04" y="1471612"/>
            <a:ext cx="358060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 定期评价供应商的资质</a:t>
            </a:r>
          </a:p>
          <a:p>
            <a:pPr eaLnBrk="1" hangingPunct="1"/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确保资质在有效期范围之内</a:t>
            </a:r>
          </a:p>
          <a:p>
            <a:pPr eaLnBrk="1" hangingPunct="1"/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确保资质属实，符合国家各项规定（税务要求、法律法规要求）</a:t>
            </a:r>
          </a:p>
        </p:txBody>
      </p:sp>
      <p:sp>
        <p:nvSpPr>
          <p:cNvPr id="143" name="Rectangle 18">
            <a:extLst>
              <a:ext uri="{FF2B5EF4-FFF2-40B4-BE49-F238E27FC236}">
                <a16:creationId xmlns="" xmlns:a16="http://schemas.microsoft.com/office/drawing/2014/main" id="{7E5189E7-7FED-44C7-BBAD-EA3CFEBAC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031" y="1606792"/>
            <a:ext cx="3292569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定期评价供应商的能力</a:t>
            </a:r>
          </a:p>
          <a:p>
            <a:pPr algn="ctr" eaLnBrk="1" hangingPunct="1"/>
            <a:endParaRPr lang="zh-CN" altLang="en-US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提升供货质量的稳定性</a:t>
            </a:r>
          </a:p>
          <a:p>
            <a:pPr eaLnBrk="1" hangingPunct="1"/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提高改善品质的能力和    效率</a:t>
            </a: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3.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确保供货周期的安全性</a:t>
            </a:r>
          </a:p>
        </p:txBody>
      </p:sp>
      <p:sp>
        <p:nvSpPr>
          <p:cNvPr id="144" name="Rectangle 18">
            <a:extLst>
              <a:ext uri="{FF2B5EF4-FFF2-40B4-BE49-F238E27FC236}">
                <a16:creationId xmlns="" xmlns:a16="http://schemas.microsoft.com/office/drawing/2014/main" id="{C675DF70-B86C-4C41-B056-21AF5548E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070" y="5069372"/>
            <a:ext cx="392023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 定期评价供应商的服务</a:t>
            </a:r>
          </a:p>
          <a:p>
            <a:pPr eaLnBrk="1" hangingPunct="1"/>
            <a:endParaRPr lang="zh-CN" altLang="en-US" dirty="0"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优化付款条件（我公司需改善）</a:t>
            </a:r>
          </a:p>
          <a:p>
            <a:pPr eaLnBrk="1" hangingPunct="1"/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pPr eaLnBrk="1" hangingPunct="1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提升服务质量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="" xmlns:a16="http://schemas.microsoft.com/office/drawing/2014/main" id="{15D0E61A-6469-41BF-B96F-641F821D1D6B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46" name="直接连接符 145">
              <a:extLst>
                <a:ext uri="{FF2B5EF4-FFF2-40B4-BE49-F238E27FC236}">
                  <a16:creationId xmlns="" xmlns:a16="http://schemas.microsoft.com/office/drawing/2014/main" id="{2424F753-8C97-496B-8F47-A4014ED0A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文本框 146">
              <a:extLst>
                <a:ext uri="{FF2B5EF4-FFF2-40B4-BE49-F238E27FC236}">
                  <a16:creationId xmlns="" xmlns:a16="http://schemas.microsoft.com/office/drawing/2014/main" id="{651300A2-B520-4945-9D0A-861DDACA2A3E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供应商的管理与开发</a:t>
              </a:r>
            </a:p>
          </p:txBody>
        </p:sp>
        <p:sp>
          <p:nvSpPr>
            <p:cNvPr id="148" name="矩形 147">
              <a:extLst>
                <a:ext uri="{FF2B5EF4-FFF2-40B4-BE49-F238E27FC236}">
                  <a16:creationId xmlns="" xmlns:a16="http://schemas.microsoft.com/office/drawing/2014/main" id="{D321A421-1705-4F16-BB0B-24BFFCF7699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="" xmlns:a16="http://schemas.microsoft.com/office/drawing/2014/main" id="{0CE78418-F452-4651-8B41-BE47A6EE3341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="" xmlns:a16="http://schemas.microsoft.com/office/drawing/2014/main" id="{B489C3B7-E792-4F35-B42A-18BD9D76BCD0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41" grpId="0"/>
      <p:bldP spid="142" grpId="0"/>
      <p:bldP spid="143" grpId="0"/>
      <p:bldP spid="1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04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en-US" altLang="zh-CN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R</a:t>
            </a:r>
            <a:r>
              <a:rPr lang="en-US" altLang="zh-CN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emote</a:t>
            </a:r>
            <a:endParaRPr lang="zh-CN" altLang="en-US" sz="66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=""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=""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=""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We have many PowerPoint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templates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6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等腰三角形 198">
            <a:extLst>
              <a:ext uri="{FF2B5EF4-FFF2-40B4-BE49-F238E27FC236}">
                <a16:creationId xmlns="" xmlns:a16="http://schemas.microsoft.com/office/drawing/2014/main" id="{E119EE2D-2DDC-4BDC-8023-53213D15A010}"/>
              </a:ext>
            </a:extLst>
          </p:cNvPr>
          <p:cNvSpPr/>
          <p:nvPr/>
        </p:nvSpPr>
        <p:spPr>
          <a:xfrm rot="18665383">
            <a:off x="10422453" y="4319379"/>
            <a:ext cx="1463240" cy="1261414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0" name="等腰三角形 199">
            <a:extLst>
              <a:ext uri="{FF2B5EF4-FFF2-40B4-BE49-F238E27FC236}">
                <a16:creationId xmlns="" xmlns:a16="http://schemas.microsoft.com/office/drawing/2014/main" id="{5C186AE1-013F-4ACB-9141-5EB620591E71}"/>
              </a:ext>
            </a:extLst>
          </p:cNvPr>
          <p:cNvSpPr/>
          <p:nvPr/>
        </p:nvSpPr>
        <p:spPr>
          <a:xfrm rot="961450">
            <a:off x="11233554" y="6038168"/>
            <a:ext cx="798333" cy="688218"/>
          </a:xfrm>
          <a:prstGeom prst="triangl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TextBox 22">
            <a:extLst>
              <a:ext uri="{FF2B5EF4-FFF2-40B4-BE49-F238E27FC236}">
                <a16:creationId xmlns="" xmlns:a16="http://schemas.microsoft.com/office/drawing/2014/main" id="{ECCBB4D1-68C5-49B9-BE84-A8CA0AB85FB8}"/>
              </a:ext>
            </a:extLst>
          </p:cNvPr>
          <p:cNvSpPr txBox="1"/>
          <p:nvPr/>
        </p:nvSpPr>
        <p:spPr>
          <a:xfrm>
            <a:off x="3055466" y="477845"/>
            <a:ext cx="7028828" cy="497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     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1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、 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可能在日常工作中、我们需要重复频繁得进行同一项简单的操作， 比如开打一下终端、钉钉、等然后关闭 。最简单的方式就是设置快捷键实现。手指完全在键盘上操作。相比起用鼠标操作起来、时间复杂度就提高了不少。如果能用键盘来完成的工作、我觉得能让手指时刻保持放着在键盘上去完成一切是最棒的！虽然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Mac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的触屏版非常好用、但是我觉得在开发中能双手保持在键盘上是更合适的。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     </a:t>
            </a: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      2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、  今天我想给大家分享的是一个非常给力的被称为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Mac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上神器的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Alfred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、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以及觉得用起来还不错的设置快捷键的应用。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由于自己也是最近才开始使用的，相信台下肯定有这款软件的大神，老司机，如果中间有讲的不对的地方，还请帮忙纠正。相互学习。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="" xmlns:a16="http://schemas.microsoft.com/office/drawing/2014/main" id="{B4FEAA99-D303-4879-8764-04AE45FAB133}"/>
              </a:ext>
            </a:extLst>
          </p:cNvPr>
          <p:cNvSpPr txBox="1"/>
          <p:nvPr/>
        </p:nvSpPr>
        <p:spPr>
          <a:xfrm>
            <a:off x="1079854" y="859334"/>
            <a:ext cx="790043" cy="1754327"/>
          </a:xfrm>
          <a:prstGeom prst="rect">
            <a:avLst/>
          </a:prstGeom>
          <a:solidFill>
            <a:srgbClr val="314865"/>
          </a:solidFill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前言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6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  <p:bldP spid="11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BDF21B-9D35-413C-A547-D20525ECEB8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BDC7C896-4DCE-4A8D-A24F-0F3EB6D01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91D5447C-8AFB-4D12-9F13-11D462FF945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en-US" altLang="zh-CN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2017</a:t>
              </a: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年不足反省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883A32E7-9670-4852-B784-0C9F67E6A79B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4FD2230F-9F75-4326-A760-9310FC451E1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1F1CE37C-B900-44E3-B4D4-6858375DA00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6" name="Shape 539">
            <a:extLst>
              <a:ext uri="{FF2B5EF4-FFF2-40B4-BE49-F238E27FC236}">
                <a16:creationId xmlns="" xmlns:a16="http://schemas.microsoft.com/office/drawing/2014/main" id="{F25AE410-CA62-42B0-9B2A-666C95A2D122}"/>
              </a:ext>
            </a:extLst>
          </p:cNvPr>
          <p:cNvSpPr>
            <a:spLocks/>
          </p:cNvSpPr>
          <p:nvPr/>
        </p:nvSpPr>
        <p:spPr bwMode="auto">
          <a:xfrm>
            <a:off x="1459705" y="2258218"/>
            <a:ext cx="2527300" cy="1274763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1336 h 21600"/>
              <a:gd name="T4" fmla="*/ 0 w 21600"/>
              <a:gd name="T5" fmla="*/ 1274763 h 21600"/>
              <a:gd name="T6" fmla="*/ 2169851 w 21600"/>
              <a:gd name="T7" fmla="*/ 1274763 h 21600"/>
              <a:gd name="T8" fmla="*/ 2527300 w 21600"/>
              <a:gd name="T9" fmla="*/ 647001 h 21600"/>
              <a:gd name="T10" fmla="*/ 2184593 w 21600"/>
              <a:gd name="T11" fmla="*/ 1062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7" name="Shape 542">
            <a:extLst>
              <a:ext uri="{FF2B5EF4-FFF2-40B4-BE49-F238E27FC236}">
                <a16:creationId xmlns="" xmlns:a16="http://schemas.microsoft.com/office/drawing/2014/main" id="{B87F7B6B-3C7E-4DEE-9D10-CE86563F1B6F}"/>
              </a:ext>
            </a:extLst>
          </p:cNvPr>
          <p:cNvSpPr>
            <a:spLocks/>
          </p:cNvSpPr>
          <p:nvPr/>
        </p:nvSpPr>
        <p:spPr bwMode="auto">
          <a:xfrm>
            <a:off x="2424905" y="2658268"/>
            <a:ext cx="563563" cy="469900"/>
          </a:xfrm>
          <a:custGeom>
            <a:avLst/>
            <a:gdLst>
              <a:gd name="T0" fmla="*/ 556675 w 21600"/>
              <a:gd name="T1" fmla="*/ 311831 h 21600"/>
              <a:gd name="T2" fmla="*/ 563563 w 21600"/>
              <a:gd name="T3" fmla="*/ 446057 h 21600"/>
              <a:gd name="T4" fmla="*/ 540316 w 21600"/>
              <a:gd name="T5" fmla="*/ 469900 h 21600"/>
              <a:gd name="T6" fmla="*/ 406078 w 21600"/>
              <a:gd name="T7" fmla="*/ 463069 h 21600"/>
              <a:gd name="T8" fmla="*/ 399608 w 21600"/>
              <a:gd name="T9" fmla="*/ 328843 h 21600"/>
              <a:gd name="T10" fmla="*/ 422620 w 21600"/>
              <a:gd name="T11" fmla="*/ 305000 h 21600"/>
              <a:gd name="T12" fmla="*/ 464131 w 21600"/>
              <a:gd name="T13" fmla="*/ 258206 h 21600"/>
              <a:gd name="T14" fmla="*/ 299341 w 21600"/>
              <a:gd name="T15" fmla="*/ 252397 h 21600"/>
              <a:gd name="T16" fmla="*/ 340590 w 21600"/>
              <a:gd name="T17" fmla="*/ 305000 h 21600"/>
              <a:gd name="T18" fmla="*/ 363837 w 21600"/>
              <a:gd name="T19" fmla="*/ 328843 h 21600"/>
              <a:gd name="T20" fmla="*/ 356949 w 21600"/>
              <a:gd name="T21" fmla="*/ 463069 h 21600"/>
              <a:gd name="T22" fmla="*/ 222894 w 21600"/>
              <a:gd name="T23" fmla="*/ 469900 h 21600"/>
              <a:gd name="T24" fmla="*/ 199647 w 21600"/>
              <a:gd name="T25" fmla="*/ 446057 h 21600"/>
              <a:gd name="T26" fmla="*/ 206483 w 21600"/>
              <a:gd name="T27" fmla="*/ 311831 h 21600"/>
              <a:gd name="T28" fmla="*/ 264144 w 21600"/>
              <a:gd name="T29" fmla="*/ 305000 h 21600"/>
              <a:gd name="T30" fmla="*/ 105825 w 21600"/>
              <a:gd name="T31" fmla="*/ 252397 h 21600"/>
              <a:gd name="T32" fmla="*/ 99693 w 21600"/>
              <a:gd name="T33" fmla="*/ 305000 h 21600"/>
              <a:gd name="T34" fmla="*/ 157954 w 21600"/>
              <a:gd name="T35" fmla="*/ 311831 h 21600"/>
              <a:gd name="T36" fmla="*/ 164790 w 21600"/>
              <a:gd name="T37" fmla="*/ 446057 h 21600"/>
              <a:gd name="T38" fmla="*/ 140943 w 21600"/>
              <a:gd name="T39" fmla="*/ 469900 h 21600"/>
              <a:gd name="T40" fmla="*/ 6836 w 21600"/>
              <a:gd name="T41" fmla="*/ 463069 h 21600"/>
              <a:gd name="T42" fmla="*/ 0 w 21600"/>
              <a:gd name="T43" fmla="*/ 328843 h 21600"/>
              <a:gd name="T44" fmla="*/ 23821 w 21600"/>
              <a:gd name="T45" fmla="*/ 305000 h 21600"/>
              <a:gd name="T46" fmla="*/ 64497 w 21600"/>
              <a:gd name="T47" fmla="*/ 258206 h 21600"/>
              <a:gd name="T48" fmla="*/ 105772 w 21600"/>
              <a:gd name="T49" fmla="*/ 217503 h 21600"/>
              <a:gd name="T50" fmla="*/ 264092 w 21600"/>
              <a:gd name="T51" fmla="*/ 164269 h 21600"/>
              <a:gd name="T52" fmla="*/ 206431 w 21600"/>
              <a:gd name="T53" fmla="*/ 157678 h 21600"/>
              <a:gd name="T54" fmla="*/ 199595 w 21600"/>
              <a:gd name="T55" fmla="*/ 23190 h 21600"/>
              <a:gd name="T56" fmla="*/ 222842 w 21600"/>
              <a:gd name="T57" fmla="*/ 0 h 21600"/>
              <a:gd name="T58" fmla="*/ 356897 w 21600"/>
              <a:gd name="T59" fmla="*/ 6831 h 21600"/>
              <a:gd name="T60" fmla="*/ 363785 w 21600"/>
              <a:gd name="T61" fmla="*/ 141057 h 21600"/>
              <a:gd name="T62" fmla="*/ 340538 w 21600"/>
              <a:gd name="T63" fmla="*/ 164269 h 21600"/>
              <a:gd name="T64" fmla="*/ 299288 w 21600"/>
              <a:gd name="T65" fmla="*/ 217503 h 21600"/>
              <a:gd name="T66" fmla="*/ 486673 w 21600"/>
              <a:gd name="T67" fmla="*/ 229272 h 21600"/>
              <a:gd name="T68" fmla="*/ 498936 w 21600"/>
              <a:gd name="T69" fmla="*/ 305000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8" name="Shape 544">
            <a:extLst>
              <a:ext uri="{FF2B5EF4-FFF2-40B4-BE49-F238E27FC236}">
                <a16:creationId xmlns="" xmlns:a16="http://schemas.microsoft.com/office/drawing/2014/main" id="{816CAC8C-61B7-4738-8C29-DCE0E27E8AAD}"/>
              </a:ext>
            </a:extLst>
          </p:cNvPr>
          <p:cNvSpPr>
            <a:spLocks/>
          </p:cNvSpPr>
          <p:nvPr/>
        </p:nvSpPr>
        <p:spPr bwMode="auto">
          <a:xfrm>
            <a:off x="3685380" y="2256631"/>
            <a:ext cx="2528888" cy="1276350"/>
          </a:xfrm>
          <a:custGeom>
            <a:avLst/>
            <a:gdLst>
              <a:gd name="T0" fmla="*/ 5503 w 21600"/>
              <a:gd name="T1" fmla="*/ 0 h 21600"/>
              <a:gd name="T2" fmla="*/ 364933 w 21600"/>
              <a:gd name="T3" fmla="*/ 642134 h 21600"/>
              <a:gd name="T4" fmla="*/ 0 w 21600"/>
              <a:gd name="T5" fmla="*/ 1276350 h 21600"/>
              <a:gd name="T6" fmla="*/ 2171214 w 21600"/>
              <a:gd name="T7" fmla="*/ 1276350 h 21600"/>
              <a:gd name="T8" fmla="*/ 2528888 w 21600"/>
              <a:gd name="T9" fmla="*/ 647807 h 21600"/>
              <a:gd name="T10" fmla="*/ 2185966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Shape 547">
            <a:extLst>
              <a:ext uri="{FF2B5EF4-FFF2-40B4-BE49-F238E27FC236}">
                <a16:creationId xmlns="" xmlns:a16="http://schemas.microsoft.com/office/drawing/2014/main" id="{9F5C83F1-0B69-4463-9CE1-9706D6E0D4B3}"/>
              </a:ext>
            </a:extLst>
          </p:cNvPr>
          <p:cNvSpPr>
            <a:spLocks/>
          </p:cNvSpPr>
          <p:nvPr/>
        </p:nvSpPr>
        <p:spPr bwMode="auto">
          <a:xfrm>
            <a:off x="4679155" y="2653506"/>
            <a:ext cx="585788" cy="487362"/>
          </a:xfrm>
          <a:custGeom>
            <a:avLst/>
            <a:gdLst>
              <a:gd name="T0" fmla="*/ 360395 w 21600"/>
              <a:gd name="T1" fmla="*/ 174435 h 21600"/>
              <a:gd name="T2" fmla="*/ 327526 w 21600"/>
              <a:gd name="T3" fmla="*/ 243681 h 21600"/>
              <a:gd name="T4" fmla="*/ 334279 w 21600"/>
              <a:gd name="T5" fmla="*/ 311077 h 21600"/>
              <a:gd name="T6" fmla="*/ 282778 w 21600"/>
              <a:gd name="T7" fmla="*/ 352119 h 21600"/>
              <a:gd name="T8" fmla="*/ 221813 w 21600"/>
              <a:gd name="T9" fmla="*/ 349186 h 21600"/>
              <a:gd name="T10" fmla="*/ 151735 w 21600"/>
              <a:gd name="T11" fmla="*/ 382308 h 21600"/>
              <a:gd name="T12" fmla="*/ 99448 w 21600"/>
              <a:gd name="T13" fmla="*/ 340838 h 21600"/>
              <a:gd name="T14" fmla="*/ 40788 w 21600"/>
              <a:gd name="T15" fmla="*/ 320260 h 21600"/>
              <a:gd name="T16" fmla="*/ 62620 w 21600"/>
              <a:gd name="T17" fmla="*/ 272359 h 21600"/>
              <a:gd name="T18" fmla="*/ 0 w 21600"/>
              <a:gd name="T19" fmla="*/ 232399 h 21600"/>
              <a:gd name="T20" fmla="*/ 51311 w 21600"/>
              <a:gd name="T21" fmla="*/ 166199 h 21600"/>
              <a:gd name="T22" fmla="*/ 39514 w 21600"/>
              <a:gd name="T23" fmla="*/ 90455 h 21600"/>
              <a:gd name="T24" fmla="*/ 97035 w 21600"/>
              <a:gd name="T25" fmla="*/ 67847 h 21600"/>
              <a:gd name="T26" fmla="*/ 148156 w 21600"/>
              <a:gd name="T27" fmla="*/ 44404 h 21600"/>
              <a:gd name="T28" fmla="*/ 219074 w 21600"/>
              <a:gd name="T29" fmla="*/ 44404 h 21600"/>
              <a:gd name="T30" fmla="*/ 286602 w 21600"/>
              <a:gd name="T31" fmla="*/ 55866 h 21600"/>
              <a:gd name="T32" fmla="*/ 333655 w 21600"/>
              <a:gd name="T33" fmla="*/ 99435 h 21600"/>
              <a:gd name="T34" fmla="*/ 183899 w 21600"/>
              <a:gd name="T35" fmla="*/ 260490 h 21600"/>
              <a:gd name="T36" fmla="*/ 234641 w 21600"/>
              <a:gd name="T37" fmla="*/ 184115 h 21600"/>
              <a:gd name="T38" fmla="*/ 128304 w 21600"/>
              <a:gd name="T39" fmla="*/ 205572 h 21600"/>
              <a:gd name="T40" fmla="*/ 555848 w 21600"/>
              <a:gd name="T41" fmla="*/ 382489 h 21600"/>
              <a:gd name="T42" fmla="*/ 564987 w 21600"/>
              <a:gd name="T43" fmla="*/ 431879 h 21600"/>
              <a:gd name="T44" fmla="*/ 520673 w 21600"/>
              <a:gd name="T45" fmla="*/ 473102 h 21600"/>
              <a:gd name="T46" fmla="*/ 471153 w 21600"/>
              <a:gd name="T47" fmla="*/ 459339 h 21600"/>
              <a:gd name="T48" fmla="*/ 443707 w 21600"/>
              <a:gd name="T49" fmla="*/ 485061 h 21600"/>
              <a:gd name="T50" fmla="*/ 402404 w 21600"/>
              <a:gd name="T51" fmla="*/ 436708 h 21600"/>
              <a:gd name="T52" fmla="*/ 354917 w 21600"/>
              <a:gd name="T53" fmla="*/ 420598 h 21600"/>
              <a:gd name="T54" fmla="*/ 340408 w 21600"/>
              <a:gd name="T55" fmla="*/ 362949 h 21600"/>
              <a:gd name="T56" fmla="*/ 373874 w 21600"/>
              <a:gd name="T57" fmla="*/ 336686 h 21600"/>
              <a:gd name="T58" fmla="*/ 361805 w 21600"/>
              <a:gd name="T59" fmla="*/ 298035 h 21600"/>
              <a:gd name="T60" fmla="*/ 406092 w 21600"/>
              <a:gd name="T61" fmla="*/ 257444 h 21600"/>
              <a:gd name="T62" fmla="*/ 454989 w 21600"/>
              <a:gd name="T63" fmla="*/ 271140 h 21600"/>
              <a:gd name="T64" fmla="*/ 482814 w 21600"/>
              <a:gd name="T65" fmla="*/ 245283 h 21600"/>
              <a:gd name="T66" fmla="*/ 524307 w 21600"/>
              <a:gd name="T67" fmla="*/ 293703 h 21600"/>
              <a:gd name="T68" fmla="*/ 575076 w 21600"/>
              <a:gd name="T69" fmla="*/ 317959 h 21600"/>
              <a:gd name="T70" fmla="*/ 572635 w 21600"/>
              <a:gd name="T71" fmla="*/ 376013 h 21600"/>
              <a:gd name="T72" fmla="*/ 549339 w 21600"/>
              <a:gd name="T73" fmla="*/ 161168 h 21600"/>
              <a:gd name="T74" fmla="*/ 536647 w 21600"/>
              <a:gd name="T75" fmla="*/ 199976 h 21600"/>
              <a:gd name="T76" fmla="*/ 495859 w 21600"/>
              <a:gd name="T77" fmla="*/ 197810 h 21600"/>
              <a:gd name="T78" fmla="*/ 466244 w 21600"/>
              <a:gd name="T79" fmla="*/ 199976 h 21600"/>
              <a:gd name="T80" fmla="*/ 425429 w 21600"/>
              <a:gd name="T81" fmla="*/ 206926 h 21600"/>
              <a:gd name="T82" fmla="*/ 408452 w 21600"/>
              <a:gd name="T83" fmla="*/ 171005 h 21600"/>
              <a:gd name="T84" fmla="*/ 365385 w 21600"/>
              <a:gd name="T85" fmla="*/ 124413 h 21600"/>
              <a:gd name="T86" fmla="*/ 394105 w 21600"/>
              <a:gd name="T87" fmla="*/ 81430 h 21600"/>
              <a:gd name="T88" fmla="*/ 392315 w 21600"/>
              <a:gd name="T89" fmla="*/ 35740 h 21600"/>
              <a:gd name="T90" fmla="*/ 442107 w 21600"/>
              <a:gd name="T91" fmla="*/ 6679 h 21600"/>
              <a:gd name="T92" fmla="*/ 476305 w 21600"/>
              <a:gd name="T93" fmla="*/ 23195 h 21600"/>
              <a:gd name="T94" fmla="*/ 498598 w 21600"/>
              <a:gd name="T95" fmla="*/ 0 h 21600"/>
              <a:gd name="T96" fmla="*/ 546844 w 21600"/>
              <a:gd name="T97" fmla="*/ 30957 h 21600"/>
              <a:gd name="T98" fmla="*/ 574425 w 21600"/>
              <a:gd name="T99" fmla="*/ 72946 h 21600"/>
              <a:gd name="T100" fmla="*/ 573204 w 21600"/>
              <a:gd name="T101" fmla="*/ 133912 h 21600"/>
              <a:gd name="T102" fmla="*/ 463234 w 21600"/>
              <a:gd name="T103" fmla="*/ 401668 h 21600"/>
              <a:gd name="T104" fmla="*/ 437578 w 21600"/>
              <a:gd name="T105" fmla="*/ 339303 h 21600"/>
              <a:gd name="T106" fmla="*/ 498977 w 21600"/>
              <a:gd name="T107" fmla="*/ 132829 h 21600"/>
              <a:gd name="T108" fmla="*/ 441836 w 21600"/>
              <a:gd name="T109" fmla="*/ 108867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Shape 549">
            <a:extLst>
              <a:ext uri="{FF2B5EF4-FFF2-40B4-BE49-F238E27FC236}">
                <a16:creationId xmlns="" xmlns:a16="http://schemas.microsoft.com/office/drawing/2014/main" id="{D2069CB9-5071-4FEE-B604-E3C12DF136E0}"/>
              </a:ext>
            </a:extLst>
          </p:cNvPr>
          <p:cNvSpPr>
            <a:spLocks/>
          </p:cNvSpPr>
          <p:nvPr/>
        </p:nvSpPr>
        <p:spPr bwMode="auto">
          <a:xfrm>
            <a:off x="5915818" y="2256631"/>
            <a:ext cx="2527300" cy="1276350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2134 h 21600"/>
              <a:gd name="T4" fmla="*/ 0 w 21600"/>
              <a:gd name="T5" fmla="*/ 1276350 h 21600"/>
              <a:gd name="T6" fmla="*/ 2169851 w 21600"/>
              <a:gd name="T7" fmla="*/ 1276350 h 21600"/>
              <a:gd name="T8" fmla="*/ 2527300 w 21600"/>
              <a:gd name="T9" fmla="*/ 647807 h 21600"/>
              <a:gd name="T10" fmla="*/ 2184593 w 21600"/>
              <a:gd name="T11" fmla="*/ 1064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1" name="Shape 553">
            <a:extLst>
              <a:ext uri="{FF2B5EF4-FFF2-40B4-BE49-F238E27FC236}">
                <a16:creationId xmlns="" xmlns:a16="http://schemas.microsoft.com/office/drawing/2014/main" id="{970BE2C9-602A-477E-A516-8163836F80BC}"/>
              </a:ext>
            </a:extLst>
          </p:cNvPr>
          <p:cNvSpPr>
            <a:spLocks/>
          </p:cNvSpPr>
          <p:nvPr/>
        </p:nvSpPr>
        <p:spPr bwMode="auto">
          <a:xfrm>
            <a:off x="6957218" y="2640806"/>
            <a:ext cx="584200" cy="488950"/>
          </a:xfrm>
          <a:custGeom>
            <a:avLst/>
            <a:gdLst>
              <a:gd name="T0" fmla="*/ 285501 w 21600"/>
              <a:gd name="T1" fmla="*/ 3509 h 21600"/>
              <a:gd name="T2" fmla="*/ 384571 w 21600"/>
              <a:gd name="T3" fmla="*/ 37645 h 21600"/>
              <a:gd name="T4" fmla="*/ 462167 w 21600"/>
              <a:gd name="T5" fmla="*/ 118367 h 21600"/>
              <a:gd name="T6" fmla="*/ 462167 w 21600"/>
              <a:gd name="T7" fmla="*/ 230033 h 21600"/>
              <a:gd name="T8" fmla="*/ 384571 w 21600"/>
              <a:gd name="T9" fmla="*/ 310551 h 21600"/>
              <a:gd name="T10" fmla="*/ 237061 w 21600"/>
              <a:gd name="T11" fmla="*/ 348535 h 21600"/>
              <a:gd name="T12" fmla="*/ 192894 w 21600"/>
              <a:gd name="T13" fmla="*/ 345389 h 21600"/>
              <a:gd name="T14" fmla="*/ 77407 w 21600"/>
              <a:gd name="T15" fmla="*/ 395755 h 21600"/>
              <a:gd name="T16" fmla="*/ 57095 w 21600"/>
              <a:gd name="T17" fmla="*/ 394601 h 21600"/>
              <a:gd name="T18" fmla="*/ 56527 w 21600"/>
              <a:gd name="T19" fmla="*/ 381947 h 21600"/>
              <a:gd name="T20" fmla="*/ 82762 w 21600"/>
              <a:gd name="T21" fmla="*/ 348535 h 21600"/>
              <a:gd name="T22" fmla="*/ 57419 w 21600"/>
              <a:gd name="T23" fmla="*/ 287620 h 21600"/>
              <a:gd name="T24" fmla="*/ 7438 w 21600"/>
              <a:gd name="T25" fmla="*/ 217832 h 21600"/>
              <a:gd name="T26" fmla="*/ 12171 w 21600"/>
              <a:gd name="T27" fmla="*/ 118570 h 21600"/>
              <a:gd name="T28" fmla="*/ 90524 w 21600"/>
              <a:gd name="T29" fmla="*/ 37645 h 21600"/>
              <a:gd name="T30" fmla="*/ 189378 w 21600"/>
              <a:gd name="T31" fmla="*/ 3395 h 21600"/>
              <a:gd name="T32" fmla="*/ 237061 w 21600"/>
              <a:gd name="T33" fmla="*/ 48895 h 21600"/>
              <a:gd name="T34" fmla="*/ 156598 w 21600"/>
              <a:gd name="T35" fmla="*/ 61549 h 21600"/>
              <a:gd name="T36" fmla="*/ 84222 w 21600"/>
              <a:gd name="T37" fmla="*/ 101887 h 21600"/>
              <a:gd name="T38" fmla="*/ 48764 w 21600"/>
              <a:gd name="T39" fmla="*/ 174370 h 21600"/>
              <a:gd name="T40" fmla="*/ 81599 w 21600"/>
              <a:gd name="T41" fmla="*/ 243524 h 21600"/>
              <a:gd name="T42" fmla="*/ 147808 w 21600"/>
              <a:gd name="T43" fmla="*/ 286986 h 21600"/>
              <a:gd name="T44" fmla="*/ 161061 w 21600"/>
              <a:gd name="T45" fmla="*/ 308084 h 21600"/>
              <a:gd name="T46" fmla="*/ 208094 w 21600"/>
              <a:gd name="T47" fmla="*/ 297716 h 21600"/>
              <a:gd name="T48" fmla="*/ 317524 w 21600"/>
              <a:gd name="T49" fmla="*/ 286986 h 21600"/>
              <a:gd name="T50" fmla="*/ 390035 w 21600"/>
              <a:gd name="T51" fmla="*/ 246286 h 21600"/>
              <a:gd name="T52" fmla="*/ 425682 w 21600"/>
              <a:gd name="T53" fmla="*/ 174370 h 21600"/>
              <a:gd name="T54" fmla="*/ 390035 w 21600"/>
              <a:gd name="T55" fmla="*/ 101887 h 21600"/>
              <a:gd name="T56" fmla="*/ 317524 w 21600"/>
              <a:gd name="T57" fmla="*/ 61571 h 21600"/>
              <a:gd name="T58" fmla="*/ 237061 w 21600"/>
              <a:gd name="T59" fmla="*/ 48895 h 21600"/>
              <a:gd name="T60" fmla="*/ 576681 w 21600"/>
              <a:gd name="T61" fmla="*/ 309487 h 21600"/>
              <a:gd name="T62" fmla="*/ 526727 w 21600"/>
              <a:gd name="T63" fmla="*/ 379095 h 21600"/>
              <a:gd name="T64" fmla="*/ 501438 w 21600"/>
              <a:gd name="T65" fmla="*/ 440055 h 21600"/>
              <a:gd name="T66" fmla="*/ 527673 w 21600"/>
              <a:gd name="T67" fmla="*/ 473806 h 21600"/>
              <a:gd name="T68" fmla="*/ 526727 w 21600"/>
              <a:gd name="T69" fmla="*/ 486641 h 21600"/>
              <a:gd name="T70" fmla="*/ 506144 w 21600"/>
              <a:gd name="T71" fmla="*/ 487298 h 21600"/>
              <a:gd name="T72" fmla="*/ 391306 w 21600"/>
              <a:gd name="T73" fmla="*/ 436931 h 21600"/>
              <a:gd name="T74" fmla="*/ 347058 w 21600"/>
              <a:gd name="T75" fmla="*/ 440055 h 21600"/>
              <a:gd name="T76" fmla="*/ 197790 w 21600"/>
              <a:gd name="T77" fmla="*/ 400486 h 21600"/>
              <a:gd name="T78" fmla="*/ 237061 w 21600"/>
              <a:gd name="T79" fmla="*/ 397476 h 21600"/>
              <a:gd name="T80" fmla="*/ 417487 w 21600"/>
              <a:gd name="T81" fmla="*/ 348015 h 21600"/>
              <a:gd name="T82" fmla="*/ 508903 w 21600"/>
              <a:gd name="T83" fmla="*/ 244792 h 21600"/>
              <a:gd name="T84" fmla="*/ 521101 w 21600"/>
              <a:gd name="T85" fmla="*/ 148677 h 21600"/>
              <a:gd name="T86" fmla="*/ 584200 w 21600"/>
              <a:gd name="T87" fmla="*/ 265889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8" name="Shape 555">
            <a:extLst>
              <a:ext uri="{FF2B5EF4-FFF2-40B4-BE49-F238E27FC236}">
                <a16:creationId xmlns="" xmlns:a16="http://schemas.microsoft.com/office/drawing/2014/main" id="{3DE4E267-021A-4E1C-99E1-F5ADC5525C45}"/>
              </a:ext>
            </a:extLst>
          </p:cNvPr>
          <p:cNvSpPr>
            <a:spLocks/>
          </p:cNvSpPr>
          <p:nvPr/>
        </p:nvSpPr>
        <p:spPr bwMode="auto">
          <a:xfrm>
            <a:off x="8144668" y="2256631"/>
            <a:ext cx="2528887" cy="1276350"/>
          </a:xfrm>
          <a:custGeom>
            <a:avLst/>
            <a:gdLst>
              <a:gd name="T0" fmla="*/ 5503 w 21600"/>
              <a:gd name="T1" fmla="*/ 0 h 21600"/>
              <a:gd name="T2" fmla="*/ 364932 w 21600"/>
              <a:gd name="T3" fmla="*/ 642134 h 21600"/>
              <a:gd name="T4" fmla="*/ 0 w 21600"/>
              <a:gd name="T5" fmla="*/ 1276350 h 21600"/>
              <a:gd name="T6" fmla="*/ 2171213 w 21600"/>
              <a:gd name="T7" fmla="*/ 1276350 h 21600"/>
              <a:gd name="T8" fmla="*/ 2528887 w 21600"/>
              <a:gd name="T9" fmla="*/ 647807 h 21600"/>
              <a:gd name="T10" fmla="*/ 2185965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9" name="Shape 559">
            <a:extLst>
              <a:ext uri="{FF2B5EF4-FFF2-40B4-BE49-F238E27FC236}">
                <a16:creationId xmlns="" xmlns:a16="http://schemas.microsoft.com/office/drawing/2014/main" id="{8EF35E1F-D5B7-4947-B0E7-4AB333D5EC05}"/>
              </a:ext>
            </a:extLst>
          </p:cNvPr>
          <p:cNvSpPr>
            <a:spLocks/>
          </p:cNvSpPr>
          <p:nvPr/>
        </p:nvSpPr>
        <p:spPr bwMode="auto">
          <a:xfrm>
            <a:off x="9173368" y="2640806"/>
            <a:ext cx="573087" cy="479425"/>
          </a:xfrm>
          <a:custGeom>
            <a:avLst/>
            <a:gdLst>
              <a:gd name="T0" fmla="*/ 398110 w 21600"/>
              <a:gd name="T1" fmla="*/ 22617 h 21600"/>
              <a:gd name="T2" fmla="*/ 550668 w 21600"/>
              <a:gd name="T3" fmla="*/ 175878 h 21600"/>
              <a:gd name="T4" fmla="*/ 568683 w 21600"/>
              <a:gd name="T5" fmla="*/ 336219 h 21600"/>
              <a:gd name="T6" fmla="*/ 534934 w 21600"/>
              <a:gd name="T7" fmla="*/ 430661 h 21600"/>
              <a:gd name="T8" fmla="*/ 488981 w 21600"/>
              <a:gd name="T9" fmla="*/ 479425 h 21600"/>
              <a:gd name="T10" fmla="*/ 66170 w 21600"/>
              <a:gd name="T11" fmla="*/ 470547 h 21600"/>
              <a:gd name="T12" fmla="*/ 17246 w 21600"/>
              <a:gd name="T13" fmla="*/ 384850 h 21600"/>
              <a:gd name="T14" fmla="*/ 0 w 21600"/>
              <a:gd name="T15" fmla="*/ 287588 h 21600"/>
              <a:gd name="T16" fmla="*/ 83787 w 21600"/>
              <a:gd name="T17" fmla="*/ 84476 h 21600"/>
              <a:gd name="T18" fmla="*/ 286544 w 21600"/>
              <a:gd name="T19" fmla="*/ 0 h 21600"/>
              <a:gd name="T20" fmla="*/ 108833 w 21600"/>
              <a:gd name="T21" fmla="*/ 312958 h 21600"/>
              <a:gd name="T22" fmla="*/ 108701 w 21600"/>
              <a:gd name="T23" fmla="*/ 262396 h 21600"/>
              <a:gd name="T24" fmla="*/ 58397 w 21600"/>
              <a:gd name="T25" fmla="*/ 262396 h 21600"/>
              <a:gd name="T26" fmla="*/ 58397 w 21600"/>
              <a:gd name="T27" fmla="*/ 312958 h 21600"/>
              <a:gd name="T28" fmla="*/ 142953 w 21600"/>
              <a:gd name="T29" fmla="*/ 179895 h 21600"/>
              <a:gd name="T30" fmla="*/ 179249 w 21600"/>
              <a:gd name="T31" fmla="*/ 143539 h 21600"/>
              <a:gd name="T32" fmla="*/ 142953 w 21600"/>
              <a:gd name="T33" fmla="*/ 108004 h 21600"/>
              <a:gd name="T34" fmla="*/ 107295 w 21600"/>
              <a:gd name="T35" fmla="*/ 143539 h 21600"/>
              <a:gd name="T36" fmla="*/ 142953 w 21600"/>
              <a:gd name="T37" fmla="*/ 179895 h 21600"/>
              <a:gd name="T38" fmla="*/ 322972 w 21600"/>
              <a:gd name="T39" fmla="*/ 317242 h 21600"/>
              <a:gd name="T40" fmla="*/ 341252 w 21600"/>
              <a:gd name="T41" fmla="*/ 253141 h 21600"/>
              <a:gd name="T42" fmla="*/ 357410 w 21600"/>
              <a:gd name="T43" fmla="*/ 192436 h 21600"/>
              <a:gd name="T44" fmla="*/ 354996 w 21600"/>
              <a:gd name="T45" fmla="*/ 167066 h 21600"/>
              <a:gd name="T46" fmla="*/ 331807 w 21600"/>
              <a:gd name="T47" fmla="*/ 165535 h 21600"/>
              <a:gd name="T48" fmla="*/ 284050 w 21600"/>
              <a:gd name="T49" fmla="*/ 324011 h 21600"/>
              <a:gd name="T50" fmla="*/ 243111 w 21600"/>
              <a:gd name="T51" fmla="*/ 342234 h 21600"/>
              <a:gd name="T52" fmla="*/ 226502 w 21600"/>
              <a:gd name="T53" fmla="*/ 383629 h 21600"/>
              <a:gd name="T54" fmla="*/ 286544 w 21600"/>
              <a:gd name="T55" fmla="*/ 443646 h 21600"/>
              <a:gd name="T56" fmla="*/ 346585 w 21600"/>
              <a:gd name="T57" fmla="*/ 383629 h 21600"/>
              <a:gd name="T58" fmla="*/ 318249 w 21600"/>
              <a:gd name="T59" fmla="*/ 334110 h 21600"/>
              <a:gd name="T60" fmla="*/ 261259 w 21600"/>
              <a:gd name="T61" fmla="*/ 58730 h 21600"/>
              <a:gd name="T62" fmla="*/ 261259 w 21600"/>
              <a:gd name="T63" fmla="*/ 109358 h 21600"/>
              <a:gd name="T64" fmla="*/ 311828 w 21600"/>
              <a:gd name="T65" fmla="*/ 109358 h 21600"/>
              <a:gd name="T66" fmla="*/ 311828 w 21600"/>
              <a:gd name="T67" fmla="*/ 58730 h 21600"/>
              <a:gd name="T68" fmla="*/ 393838 w 21600"/>
              <a:gd name="T69" fmla="*/ 143539 h 21600"/>
              <a:gd name="T70" fmla="*/ 430134 w 21600"/>
              <a:gd name="T71" fmla="*/ 179252 h 21600"/>
              <a:gd name="T72" fmla="*/ 465792 w 21600"/>
              <a:gd name="T73" fmla="*/ 143539 h 21600"/>
              <a:gd name="T74" fmla="*/ 430134 w 21600"/>
              <a:gd name="T75" fmla="*/ 108004 h 21600"/>
              <a:gd name="T76" fmla="*/ 393838 w 21600"/>
              <a:gd name="T77" fmla="*/ 143539 h 21600"/>
              <a:gd name="T78" fmla="*/ 514690 w 21600"/>
              <a:gd name="T79" fmla="*/ 312958 h 21600"/>
              <a:gd name="T80" fmla="*/ 514690 w 21600"/>
              <a:gd name="T81" fmla="*/ 262396 h 21600"/>
              <a:gd name="T82" fmla="*/ 464254 w 21600"/>
              <a:gd name="T83" fmla="*/ 262396 h 21600"/>
              <a:gd name="T84" fmla="*/ 464254 w 21600"/>
              <a:gd name="T85" fmla="*/ 312958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="" xmlns:a16="http://schemas.microsoft.com/office/drawing/2014/main" id="{9D390C02-A3B2-4765-9A6F-70BDE16FC4EA}"/>
              </a:ext>
            </a:extLst>
          </p:cNvPr>
          <p:cNvSpPr txBox="1">
            <a:spLocks/>
          </p:cNvSpPr>
          <p:nvPr/>
        </p:nvSpPr>
        <p:spPr bwMode="auto">
          <a:xfrm>
            <a:off x="1331520" y="3917156"/>
            <a:ext cx="2750331" cy="114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打开应用程序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可以直接通过</a:t>
            </a:r>
            <a:r>
              <a:rPr lang="en-US" altLang="zh-CN" sz="1400" dirty="0" err="1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iOS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设置打开电脑上的应用程序。</a:t>
            </a:r>
            <a:endParaRPr lang="zh-CN" altLang="en-US" sz="1400" dirty="0" smtClean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="" xmlns:a16="http://schemas.microsoft.com/office/drawing/2014/main" id="{5AED5706-FFD0-4FC9-A17B-D6459BA1978A}"/>
              </a:ext>
            </a:extLst>
          </p:cNvPr>
          <p:cNvSpPr txBox="1">
            <a:spLocks/>
          </p:cNvSpPr>
          <p:nvPr/>
        </p:nvSpPr>
        <p:spPr bwMode="auto">
          <a:xfrm>
            <a:off x="4839102" y="3917156"/>
            <a:ext cx="2750331" cy="65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直接使用</a:t>
            </a:r>
            <a:r>
              <a:rPr lang="en-US" altLang="zh-CN" sz="1400" dirty="0" err="1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iOS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设置调用我们自制的</a:t>
            </a:r>
            <a:r>
              <a:rPr lang="en-US" altLang="zh-CN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Workflows.</a:t>
            </a:r>
            <a:endParaRPr lang="zh-CN" altLang="en-US" sz="14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="" xmlns:a16="http://schemas.microsoft.com/office/drawing/2014/main" id="{F8A3A526-B2DB-4E5C-AF34-1B8B003BC8CB}"/>
              </a:ext>
            </a:extLst>
          </p:cNvPr>
          <p:cNvSpPr txBox="1">
            <a:spLocks/>
          </p:cNvSpPr>
          <p:nvPr/>
        </p:nvSpPr>
        <p:spPr bwMode="auto">
          <a:xfrm>
            <a:off x="8144668" y="3917156"/>
            <a:ext cx="2750331" cy="36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993" tIns="72497" rIns="144993" bIns="72497">
            <a:spAutoFit/>
          </a:bodyPr>
          <a:lstStyle>
            <a:lvl1pPr defTabSz="10874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1087438" indent="-285750" defTabSz="1087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2174875" indent="-228600" defTabSz="1087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3262313" indent="-228600" defTabSz="1087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4349750" indent="-228600" defTabSz="1087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48069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52641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57213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6178550" indent="-228600" defTabSz="1087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将</a:t>
            </a:r>
            <a:r>
              <a:rPr lang="en-US" altLang="zh-CN" sz="1400" dirty="0" err="1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iOS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设置变成</a:t>
            </a:r>
            <a:r>
              <a:rPr lang="en-US" altLang="zh-CN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Mac</a:t>
            </a:r>
            <a:r>
              <a:rPr lang="zh-CN" altLang="en-US" sz="14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遥控器</a:t>
            </a:r>
            <a:endParaRPr lang="zh-CN" altLang="en-US" sz="14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1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48" grpId="0" animBg="1"/>
      <p:bldP spid="50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BDF21B-9D35-413C-A547-D20525ECEB8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BDC7C896-4DCE-4A8D-A24F-0F3EB6D01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91D5447C-8AFB-4D12-9F13-11D462FF945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en-US" altLang="zh-CN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2017</a:t>
              </a: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年不足反省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="" xmlns:a16="http://schemas.microsoft.com/office/drawing/2014/main" id="{883A32E7-9670-4852-B784-0C9F67E6A79B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4FD2230F-9F75-4326-A760-9310FC451E1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1F1CE37C-B900-44E3-B4D4-6858375DA006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6" name="任意多边形 1">
            <a:extLst>
              <a:ext uri="{FF2B5EF4-FFF2-40B4-BE49-F238E27FC236}">
                <a16:creationId xmlns="" xmlns:a16="http://schemas.microsoft.com/office/drawing/2014/main" id="{7D857E45-458D-4FC4-9296-32A6BE9D54A2}"/>
              </a:ext>
            </a:extLst>
          </p:cNvPr>
          <p:cNvSpPr/>
          <p:nvPr/>
        </p:nvSpPr>
        <p:spPr>
          <a:xfrm>
            <a:off x="7320136" y="2420401"/>
            <a:ext cx="1628580" cy="2017198"/>
          </a:xfrm>
          <a:custGeom>
            <a:avLst/>
            <a:gdLst>
              <a:gd name="connsiteX0" fmla="*/ 485776 w 1468603"/>
              <a:gd name="connsiteY0" fmla="*/ 0 h 1818385"/>
              <a:gd name="connsiteX1" fmla="*/ 611480 w 1468603"/>
              <a:gd name="connsiteY1" fmla="*/ 52068 h 1818385"/>
              <a:gd name="connsiteX2" fmla="*/ 1468603 w 1468603"/>
              <a:gd name="connsiteY2" fmla="*/ 909193 h 1818385"/>
              <a:gd name="connsiteX3" fmla="*/ 611480 w 1468603"/>
              <a:gd name="connsiteY3" fmla="*/ 1766317 h 1818385"/>
              <a:gd name="connsiteX4" fmla="*/ 360072 w 1468603"/>
              <a:gd name="connsiteY4" fmla="*/ 1766317 h 1818385"/>
              <a:gd name="connsiteX5" fmla="*/ 1 w 1468603"/>
              <a:gd name="connsiteY5" fmla="*/ 1406246 h 1818385"/>
              <a:gd name="connsiteX6" fmla="*/ 439313 w 1468603"/>
              <a:gd name="connsiteY6" fmla="*/ 966934 h 1818385"/>
              <a:gd name="connsiteX7" fmla="*/ 748365 w 1468603"/>
              <a:gd name="connsiteY7" fmla="*/ 966934 h 1818385"/>
              <a:gd name="connsiteX8" fmla="*/ 748365 w 1468603"/>
              <a:gd name="connsiteY8" fmla="*/ 1092686 h 1818385"/>
              <a:gd name="connsiteX9" fmla="*/ 923154 w 1468603"/>
              <a:gd name="connsiteY9" fmla="*/ 909193 h 1818385"/>
              <a:gd name="connsiteX10" fmla="*/ 748365 w 1468603"/>
              <a:gd name="connsiteY10" fmla="*/ 725699 h 1818385"/>
              <a:gd name="connsiteX11" fmla="*/ 748365 w 1468603"/>
              <a:gd name="connsiteY11" fmla="*/ 851451 h 1818385"/>
              <a:gd name="connsiteX12" fmla="*/ 439312 w 1468603"/>
              <a:gd name="connsiteY12" fmla="*/ 851451 h 1818385"/>
              <a:gd name="connsiteX13" fmla="*/ 0 w 1468603"/>
              <a:gd name="connsiteY13" fmla="*/ 412140 h 1818385"/>
              <a:gd name="connsiteX14" fmla="*/ 360072 w 1468603"/>
              <a:gd name="connsiteY14" fmla="*/ 52068 h 1818385"/>
              <a:gd name="connsiteX15" fmla="*/ 485776 w 1468603"/>
              <a:gd name="connsiteY15" fmla="*/ 0 h 181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8603" h="1818385">
                <a:moveTo>
                  <a:pt x="485776" y="0"/>
                </a:moveTo>
                <a:cubicBezTo>
                  <a:pt x="531271" y="0"/>
                  <a:pt x="576768" y="17356"/>
                  <a:pt x="611480" y="52068"/>
                </a:cubicBezTo>
                <a:lnTo>
                  <a:pt x="1468603" y="909193"/>
                </a:lnTo>
                <a:lnTo>
                  <a:pt x="611480" y="1766317"/>
                </a:lnTo>
                <a:cubicBezTo>
                  <a:pt x="542054" y="1835742"/>
                  <a:pt x="429496" y="1835742"/>
                  <a:pt x="360072" y="1766317"/>
                </a:cubicBezTo>
                <a:lnTo>
                  <a:pt x="1" y="1406246"/>
                </a:lnTo>
                <a:lnTo>
                  <a:pt x="439313" y="966934"/>
                </a:lnTo>
                <a:lnTo>
                  <a:pt x="748365" y="966934"/>
                </a:lnTo>
                <a:lnTo>
                  <a:pt x="748365" y="1092686"/>
                </a:lnTo>
                <a:lnTo>
                  <a:pt x="923154" y="909193"/>
                </a:lnTo>
                <a:lnTo>
                  <a:pt x="748365" y="725699"/>
                </a:lnTo>
                <a:lnTo>
                  <a:pt x="748365" y="851451"/>
                </a:lnTo>
                <a:lnTo>
                  <a:pt x="439312" y="851451"/>
                </a:lnTo>
                <a:lnTo>
                  <a:pt x="0" y="412140"/>
                </a:lnTo>
                <a:lnTo>
                  <a:pt x="360072" y="52068"/>
                </a:lnTo>
                <a:cubicBezTo>
                  <a:pt x="394784" y="17356"/>
                  <a:pt x="440280" y="0"/>
                  <a:pt x="485776" y="0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>
              <a:latin typeface="Arial"/>
              <a:ea typeface="微软雅黑"/>
              <a:sym typeface="Arial"/>
            </a:endParaRPr>
          </a:p>
        </p:txBody>
      </p:sp>
      <p:sp>
        <p:nvSpPr>
          <p:cNvPr id="27" name="任意多边形 2">
            <a:extLst>
              <a:ext uri="{FF2B5EF4-FFF2-40B4-BE49-F238E27FC236}">
                <a16:creationId xmlns="" xmlns:a16="http://schemas.microsoft.com/office/drawing/2014/main" id="{9A09A012-5DDB-410B-BE43-650B2D1E6A5F}"/>
              </a:ext>
            </a:extLst>
          </p:cNvPr>
          <p:cNvSpPr/>
          <p:nvPr/>
        </p:nvSpPr>
        <p:spPr>
          <a:xfrm>
            <a:off x="5902434" y="2420401"/>
            <a:ext cx="1628580" cy="2017198"/>
          </a:xfrm>
          <a:custGeom>
            <a:avLst/>
            <a:gdLst>
              <a:gd name="connsiteX0" fmla="*/ 485776 w 1468603"/>
              <a:gd name="connsiteY0" fmla="*/ 0 h 1818385"/>
              <a:gd name="connsiteX1" fmla="*/ 611480 w 1468603"/>
              <a:gd name="connsiteY1" fmla="*/ 52068 h 1818385"/>
              <a:gd name="connsiteX2" fmla="*/ 1468603 w 1468603"/>
              <a:gd name="connsiteY2" fmla="*/ 909193 h 1818385"/>
              <a:gd name="connsiteX3" fmla="*/ 611480 w 1468603"/>
              <a:gd name="connsiteY3" fmla="*/ 1766317 h 1818385"/>
              <a:gd name="connsiteX4" fmla="*/ 360072 w 1468603"/>
              <a:gd name="connsiteY4" fmla="*/ 1766317 h 1818385"/>
              <a:gd name="connsiteX5" fmla="*/ 1 w 1468603"/>
              <a:gd name="connsiteY5" fmla="*/ 1406246 h 1818385"/>
              <a:gd name="connsiteX6" fmla="*/ 439313 w 1468603"/>
              <a:gd name="connsiteY6" fmla="*/ 966934 h 1818385"/>
              <a:gd name="connsiteX7" fmla="*/ 748365 w 1468603"/>
              <a:gd name="connsiteY7" fmla="*/ 966934 h 1818385"/>
              <a:gd name="connsiteX8" fmla="*/ 748365 w 1468603"/>
              <a:gd name="connsiteY8" fmla="*/ 1092686 h 1818385"/>
              <a:gd name="connsiteX9" fmla="*/ 923154 w 1468603"/>
              <a:gd name="connsiteY9" fmla="*/ 909193 h 1818385"/>
              <a:gd name="connsiteX10" fmla="*/ 748365 w 1468603"/>
              <a:gd name="connsiteY10" fmla="*/ 725699 h 1818385"/>
              <a:gd name="connsiteX11" fmla="*/ 748365 w 1468603"/>
              <a:gd name="connsiteY11" fmla="*/ 851451 h 1818385"/>
              <a:gd name="connsiteX12" fmla="*/ 439312 w 1468603"/>
              <a:gd name="connsiteY12" fmla="*/ 851451 h 1818385"/>
              <a:gd name="connsiteX13" fmla="*/ 0 w 1468603"/>
              <a:gd name="connsiteY13" fmla="*/ 412140 h 1818385"/>
              <a:gd name="connsiteX14" fmla="*/ 360072 w 1468603"/>
              <a:gd name="connsiteY14" fmla="*/ 52068 h 1818385"/>
              <a:gd name="connsiteX15" fmla="*/ 485776 w 1468603"/>
              <a:gd name="connsiteY15" fmla="*/ 0 h 181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8603" h="1818385">
                <a:moveTo>
                  <a:pt x="485776" y="0"/>
                </a:moveTo>
                <a:cubicBezTo>
                  <a:pt x="531271" y="0"/>
                  <a:pt x="576768" y="17356"/>
                  <a:pt x="611480" y="52068"/>
                </a:cubicBezTo>
                <a:lnTo>
                  <a:pt x="1468603" y="909193"/>
                </a:lnTo>
                <a:lnTo>
                  <a:pt x="611480" y="1766317"/>
                </a:lnTo>
                <a:cubicBezTo>
                  <a:pt x="542054" y="1835742"/>
                  <a:pt x="429496" y="1835742"/>
                  <a:pt x="360072" y="1766317"/>
                </a:cubicBezTo>
                <a:lnTo>
                  <a:pt x="1" y="1406246"/>
                </a:lnTo>
                <a:lnTo>
                  <a:pt x="439313" y="966934"/>
                </a:lnTo>
                <a:lnTo>
                  <a:pt x="748365" y="966934"/>
                </a:lnTo>
                <a:lnTo>
                  <a:pt x="748365" y="1092686"/>
                </a:lnTo>
                <a:lnTo>
                  <a:pt x="923154" y="909193"/>
                </a:lnTo>
                <a:lnTo>
                  <a:pt x="748365" y="725699"/>
                </a:lnTo>
                <a:lnTo>
                  <a:pt x="748365" y="851451"/>
                </a:lnTo>
                <a:lnTo>
                  <a:pt x="439312" y="851451"/>
                </a:lnTo>
                <a:lnTo>
                  <a:pt x="0" y="412140"/>
                </a:lnTo>
                <a:lnTo>
                  <a:pt x="360072" y="52068"/>
                </a:lnTo>
                <a:cubicBezTo>
                  <a:pt x="394784" y="17356"/>
                  <a:pt x="440280" y="0"/>
                  <a:pt x="485776" y="0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>
              <a:latin typeface="Arial"/>
              <a:ea typeface="微软雅黑"/>
              <a:sym typeface="Arial"/>
            </a:endParaRPr>
          </a:p>
        </p:txBody>
      </p:sp>
      <p:sp>
        <p:nvSpPr>
          <p:cNvPr id="28" name="任意多边形 3">
            <a:extLst>
              <a:ext uri="{FF2B5EF4-FFF2-40B4-BE49-F238E27FC236}">
                <a16:creationId xmlns="" xmlns:a16="http://schemas.microsoft.com/office/drawing/2014/main" id="{67C13B3A-2D25-4F68-AF1D-339534FEA242}"/>
              </a:ext>
            </a:extLst>
          </p:cNvPr>
          <p:cNvSpPr/>
          <p:nvPr/>
        </p:nvSpPr>
        <p:spPr>
          <a:xfrm>
            <a:off x="4484732" y="2420401"/>
            <a:ext cx="1628580" cy="2017198"/>
          </a:xfrm>
          <a:custGeom>
            <a:avLst/>
            <a:gdLst>
              <a:gd name="connsiteX0" fmla="*/ 485776 w 1468603"/>
              <a:gd name="connsiteY0" fmla="*/ 0 h 1818385"/>
              <a:gd name="connsiteX1" fmla="*/ 611480 w 1468603"/>
              <a:gd name="connsiteY1" fmla="*/ 52068 h 1818385"/>
              <a:gd name="connsiteX2" fmla="*/ 1468603 w 1468603"/>
              <a:gd name="connsiteY2" fmla="*/ 909193 h 1818385"/>
              <a:gd name="connsiteX3" fmla="*/ 611480 w 1468603"/>
              <a:gd name="connsiteY3" fmla="*/ 1766317 h 1818385"/>
              <a:gd name="connsiteX4" fmla="*/ 360072 w 1468603"/>
              <a:gd name="connsiteY4" fmla="*/ 1766317 h 1818385"/>
              <a:gd name="connsiteX5" fmla="*/ 1 w 1468603"/>
              <a:gd name="connsiteY5" fmla="*/ 1406246 h 1818385"/>
              <a:gd name="connsiteX6" fmla="*/ 439313 w 1468603"/>
              <a:gd name="connsiteY6" fmla="*/ 966934 h 1818385"/>
              <a:gd name="connsiteX7" fmla="*/ 748365 w 1468603"/>
              <a:gd name="connsiteY7" fmla="*/ 966934 h 1818385"/>
              <a:gd name="connsiteX8" fmla="*/ 748365 w 1468603"/>
              <a:gd name="connsiteY8" fmla="*/ 1092686 h 1818385"/>
              <a:gd name="connsiteX9" fmla="*/ 923154 w 1468603"/>
              <a:gd name="connsiteY9" fmla="*/ 909193 h 1818385"/>
              <a:gd name="connsiteX10" fmla="*/ 748365 w 1468603"/>
              <a:gd name="connsiteY10" fmla="*/ 725699 h 1818385"/>
              <a:gd name="connsiteX11" fmla="*/ 748365 w 1468603"/>
              <a:gd name="connsiteY11" fmla="*/ 851451 h 1818385"/>
              <a:gd name="connsiteX12" fmla="*/ 439312 w 1468603"/>
              <a:gd name="connsiteY12" fmla="*/ 851451 h 1818385"/>
              <a:gd name="connsiteX13" fmla="*/ 0 w 1468603"/>
              <a:gd name="connsiteY13" fmla="*/ 412140 h 1818385"/>
              <a:gd name="connsiteX14" fmla="*/ 360072 w 1468603"/>
              <a:gd name="connsiteY14" fmla="*/ 52068 h 1818385"/>
              <a:gd name="connsiteX15" fmla="*/ 485776 w 1468603"/>
              <a:gd name="connsiteY15" fmla="*/ 0 h 181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8603" h="1818385">
                <a:moveTo>
                  <a:pt x="485776" y="0"/>
                </a:moveTo>
                <a:cubicBezTo>
                  <a:pt x="531271" y="0"/>
                  <a:pt x="576768" y="17356"/>
                  <a:pt x="611480" y="52068"/>
                </a:cubicBezTo>
                <a:lnTo>
                  <a:pt x="1468603" y="909193"/>
                </a:lnTo>
                <a:lnTo>
                  <a:pt x="611480" y="1766317"/>
                </a:lnTo>
                <a:cubicBezTo>
                  <a:pt x="542054" y="1835742"/>
                  <a:pt x="429496" y="1835742"/>
                  <a:pt x="360072" y="1766317"/>
                </a:cubicBezTo>
                <a:lnTo>
                  <a:pt x="1" y="1406246"/>
                </a:lnTo>
                <a:lnTo>
                  <a:pt x="439313" y="966934"/>
                </a:lnTo>
                <a:lnTo>
                  <a:pt x="748365" y="966934"/>
                </a:lnTo>
                <a:lnTo>
                  <a:pt x="748365" y="1092686"/>
                </a:lnTo>
                <a:lnTo>
                  <a:pt x="923154" y="909193"/>
                </a:lnTo>
                <a:lnTo>
                  <a:pt x="748365" y="725699"/>
                </a:lnTo>
                <a:lnTo>
                  <a:pt x="748365" y="851451"/>
                </a:lnTo>
                <a:lnTo>
                  <a:pt x="439312" y="851451"/>
                </a:lnTo>
                <a:lnTo>
                  <a:pt x="0" y="412140"/>
                </a:lnTo>
                <a:lnTo>
                  <a:pt x="360072" y="52068"/>
                </a:lnTo>
                <a:cubicBezTo>
                  <a:pt x="394784" y="17356"/>
                  <a:pt x="440280" y="0"/>
                  <a:pt x="485776" y="0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>
              <a:latin typeface="Arial"/>
              <a:ea typeface="微软雅黑"/>
              <a:sym typeface="Arial"/>
            </a:endParaRPr>
          </a:p>
        </p:txBody>
      </p:sp>
      <p:sp>
        <p:nvSpPr>
          <p:cNvPr id="29" name="任意多边形 4">
            <a:extLst>
              <a:ext uri="{FF2B5EF4-FFF2-40B4-BE49-F238E27FC236}">
                <a16:creationId xmlns="" xmlns:a16="http://schemas.microsoft.com/office/drawing/2014/main" id="{ED821FFA-F09D-410D-B753-E4E00D2C9D84}"/>
              </a:ext>
            </a:extLst>
          </p:cNvPr>
          <p:cNvSpPr/>
          <p:nvPr/>
        </p:nvSpPr>
        <p:spPr>
          <a:xfrm>
            <a:off x="3067030" y="2420401"/>
            <a:ext cx="1628580" cy="2017198"/>
          </a:xfrm>
          <a:custGeom>
            <a:avLst/>
            <a:gdLst>
              <a:gd name="connsiteX0" fmla="*/ 485776 w 1468603"/>
              <a:gd name="connsiteY0" fmla="*/ 0 h 1818385"/>
              <a:gd name="connsiteX1" fmla="*/ 611480 w 1468603"/>
              <a:gd name="connsiteY1" fmla="*/ 52068 h 1818385"/>
              <a:gd name="connsiteX2" fmla="*/ 1468603 w 1468603"/>
              <a:gd name="connsiteY2" fmla="*/ 909193 h 1818385"/>
              <a:gd name="connsiteX3" fmla="*/ 611480 w 1468603"/>
              <a:gd name="connsiteY3" fmla="*/ 1766317 h 1818385"/>
              <a:gd name="connsiteX4" fmla="*/ 360072 w 1468603"/>
              <a:gd name="connsiteY4" fmla="*/ 1766317 h 1818385"/>
              <a:gd name="connsiteX5" fmla="*/ 1 w 1468603"/>
              <a:gd name="connsiteY5" fmla="*/ 1406246 h 1818385"/>
              <a:gd name="connsiteX6" fmla="*/ 439313 w 1468603"/>
              <a:gd name="connsiteY6" fmla="*/ 966934 h 1818385"/>
              <a:gd name="connsiteX7" fmla="*/ 748365 w 1468603"/>
              <a:gd name="connsiteY7" fmla="*/ 966934 h 1818385"/>
              <a:gd name="connsiteX8" fmla="*/ 748365 w 1468603"/>
              <a:gd name="connsiteY8" fmla="*/ 1092686 h 1818385"/>
              <a:gd name="connsiteX9" fmla="*/ 923154 w 1468603"/>
              <a:gd name="connsiteY9" fmla="*/ 909193 h 1818385"/>
              <a:gd name="connsiteX10" fmla="*/ 748365 w 1468603"/>
              <a:gd name="connsiteY10" fmla="*/ 725699 h 1818385"/>
              <a:gd name="connsiteX11" fmla="*/ 748365 w 1468603"/>
              <a:gd name="connsiteY11" fmla="*/ 851451 h 1818385"/>
              <a:gd name="connsiteX12" fmla="*/ 439312 w 1468603"/>
              <a:gd name="connsiteY12" fmla="*/ 851451 h 1818385"/>
              <a:gd name="connsiteX13" fmla="*/ 0 w 1468603"/>
              <a:gd name="connsiteY13" fmla="*/ 412140 h 1818385"/>
              <a:gd name="connsiteX14" fmla="*/ 360072 w 1468603"/>
              <a:gd name="connsiteY14" fmla="*/ 52068 h 1818385"/>
              <a:gd name="connsiteX15" fmla="*/ 485776 w 1468603"/>
              <a:gd name="connsiteY15" fmla="*/ 0 h 181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8603" h="1818385">
                <a:moveTo>
                  <a:pt x="485776" y="0"/>
                </a:moveTo>
                <a:cubicBezTo>
                  <a:pt x="531271" y="0"/>
                  <a:pt x="576768" y="17356"/>
                  <a:pt x="611480" y="52068"/>
                </a:cubicBezTo>
                <a:lnTo>
                  <a:pt x="1468603" y="909193"/>
                </a:lnTo>
                <a:lnTo>
                  <a:pt x="611480" y="1766317"/>
                </a:lnTo>
                <a:cubicBezTo>
                  <a:pt x="542054" y="1835742"/>
                  <a:pt x="429496" y="1835742"/>
                  <a:pt x="360072" y="1766317"/>
                </a:cubicBezTo>
                <a:lnTo>
                  <a:pt x="1" y="1406246"/>
                </a:lnTo>
                <a:lnTo>
                  <a:pt x="439313" y="966934"/>
                </a:lnTo>
                <a:lnTo>
                  <a:pt x="748365" y="966934"/>
                </a:lnTo>
                <a:lnTo>
                  <a:pt x="748365" y="1092686"/>
                </a:lnTo>
                <a:lnTo>
                  <a:pt x="923154" y="909193"/>
                </a:lnTo>
                <a:lnTo>
                  <a:pt x="748365" y="725699"/>
                </a:lnTo>
                <a:lnTo>
                  <a:pt x="748365" y="851451"/>
                </a:lnTo>
                <a:lnTo>
                  <a:pt x="439312" y="851451"/>
                </a:lnTo>
                <a:lnTo>
                  <a:pt x="0" y="412140"/>
                </a:lnTo>
                <a:lnTo>
                  <a:pt x="360072" y="52068"/>
                </a:lnTo>
                <a:cubicBezTo>
                  <a:pt x="394784" y="17356"/>
                  <a:pt x="440280" y="0"/>
                  <a:pt x="485776" y="0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>
              <a:latin typeface="Arial"/>
              <a:ea typeface="微软雅黑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7A1B4BEA-131C-4D04-ADEA-9C4AF9196025}"/>
              </a:ext>
            </a:extLst>
          </p:cNvPr>
          <p:cNvSpPr/>
          <p:nvPr/>
        </p:nvSpPr>
        <p:spPr>
          <a:xfrm>
            <a:off x="1586074" y="5320447"/>
            <a:ext cx="2164411" cy="315439"/>
          </a:xfrm>
          <a:prstGeom prst="rect">
            <a:avLst/>
          </a:prstGeom>
        </p:spPr>
        <p:txBody>
          <a:bodyPr wrap="square" lIns="68547" tIns="34274" rIns="68547" bIns="34274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工作态度散漫</a:t>
            </a:r>
          </a:p>
        </p:txBody>
      </p:sp>
      <p:sp>
        <p:nvSpPr>
          <p:cNvPr id="31" name="矩形 47">
            <a:extLst>
              <a:ext uri="{FF2B5EF4-FFF2-40B4-BE49-F238E27FC236}">
                <a16:creationId xmlns="" xmlns:a16="http://schemas.microsoft.com/office/drawing/2014/main" id="{14479EC1-00A7-4813-88BA-81A64EBB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409" y="5656814"/>
            <a:ext cx="2614095" cy="40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7" tIns="34274" rIns="68547" bIns="3427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不大接受同事建议</a:t>
            </a:r>
          </a:p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见面不主动打招呼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828A54EB-20FB-420F-9F1F-C24CC378D5B5}"/>
              </a:ext>
            </a:extLst>
          </p:cNvPr>
          <p:cNvSpPr/>
          <p:nvPr/>
        </p:nvSpPr>
        <p:spPr>
          <a:xfrm>
            <a:off x="3986794" y="1043466"/>
            <a:ext cx="1463317" cy="315439"/>
          </a:xfrm>
          <a:prstGeom prst="rect">
            <a:avLst/>
          </a:prstGeom>
        </p:spPr>
        <p:txBody>
          <a:bodyPr wrap="square" lIns="68547" tIns="34274" rIns="68547" bIns="34274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工作过于自我</a:t>
            </a:r>
          </a:p>
        </p:txBody>
      </p:sp>
      <p:sp>
        <p:nvSpPr>
          <p:cNvPr id="49" name="矩形 47">
            <a:extLst>
              <a:ext uri="{FF2B5EF4-FFF2-40B4-BE49-F238E27FC236}">
                <a16:creationId xmlns="" xmlns:a16="http://schemas.microsoft.com/office/drawing/2014/main" id="{610FBFAE-C857-44D9-92F8-AFE24EF23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477" y="1390107"/>
            <a:ext cx="2055031" cy="40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7" tIns="34274" rIns="68547" bIns="3427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客户追踪不及时</a:t>
            </a:r>
          </a:p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请假迟到比较多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8A3053A0-BFDD-4363-9830-CFE8AE14CC52}"/>
              </a:ext>
            </a:extLst>
          </p:cNvPr>
          <p:cNvCxnSpPr>
            <a:cxnSpLocks/>
          </p:cNvCxnSpPr>
          <p:nvPr/>
        </p:nvCxnSpPr>
        <p:spPr>
          <a:xfrm flipH="1">
            <a:off x="6762983" y="4415112"/>
            <a:ext cx="1" cy="368593"/>
          </a:xfrm>
          <a:prstGeom prst="line">
            <a:avLst/>
          </a:prstGeom>
          <a:ln w="12700">
            <a:solidFill>
              <a:schemeClr val="bg1">
                <a:lumMod val="7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4B6D6B45-5D75-4355-9121-4D27F91EED37}"/>
              </a:ext>
            </a:extLst>
          </p:cNvPr>
          <p:cNvSpPr/>
          <p:nvPr/>
        </p:nvSpPr>
        <p:spPr>
          <a:xfrm>
            <a:off x="6091496" y="4859073"/>
            <a:ext cx="2046320" cy="315439"/>
          </a:xfrm>
          <a:prstGeom prst="rect">
            <a:avLst/>
          </a:prstGeom>
        </p:spPr>
        <p:txBody>
          <a:bodyPr wrap="square" lIns="68547" tIns="34274" rIns="68547" bIns="34274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添加标题内容</a:t>
            </a:r>
          </a:p>
        </p:txBody>
      </p:sp>
      <p:sp>
        <p:nvSpPr>
          <p:cNvPr id="52" name="矩形 47">
            <a:extLst>
              <a:ext uri="{FF2B5EF4-FFF2-40B4-BE49-F238E27FC236}">
                <a16:creationId xmlns="" xmlns:a16="http://schemas.microsoft.com/office/drawing/2014/main" id="{ED4186D7-6456-49D8-B090-D7A026BC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084" y="5174512"/>
            <a:ext cx="1728946" cy="62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7" tIns="34274" rIns="68547" bIns="3427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请替换文字内容，修改文字内容，也可以直接复制你的内容到此。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A046F17E-41CE-4A43-BB4F-6313E9CB9973}"/>
              </a:ext>
            </a:extLst>
          </p:cNvPr>
          <p:cNvSpPr/>
          <p:nvPr/>
        </p:nvSpPr>
        <p:spPr>
          <a:xfrm>
            <a:off x="8456659" y="1148598"/>
            <a:ext cx="1649619" cy="315439"/>
          </a:xfrm>
          <a:prstGeom prst="rect">
            <a:avLst/>
          </a:prstGeom>
        </p:spPr>
        <p:txBody>
          <a:bodyPr wrap="square" lIns="68547" tIns="34274" rIns="68547" bIns="34274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管理职责不合格</a:t>
            </a:r>
          </a:p>
        </p:txBody>
      </p:sp>
      <p:sp>
        <p:nvSpPr>
          <p:cNvPr id="54" name="矩形 47">
            <a:extLst>
              <a:ext uri="{FF2B5EF4-FFF2-40B4-BE49-F238E27FC236}">
                <a16:creationId xmlns="" xmlns:a16="http://schemas.microsoft.com/office/drawing/2014/main" id="{2CD1C9D1-835E-43F9-83F1-9D0664C5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291" y="1464037"/>
            <a:ext cx="1871528" cy="40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7" tIns="34274" rIns="68547" bIns="3427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约客监督督促不及时</a:t>
            </a:r>
          </a:p>
          <a:p>
            <a:pPr>
              <a:buNone/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工作计划安排不合理</a:t>
            </a:r>
          </a:p>
        </p:txBody>
      </p:sp>
      <p:sp>
        <p:nvSpPr>
          <p:cNvPr id="55" name="圆角矩形 6">
            <a:extLst>
              <a:ext uri="{FF2B5EF4-FFF2-40B4-BE49-F238E27FC236}">
                <a16:creationId xmlns="" xmlns:a16="http://schemas.microsoft.com/office/drawing/2014/main" id="{0810AC2E-F9B8-47CB-9F7B-C28DB379B2A4}"/>
              </a:ext>
            </a:extLst>
          </p:cNvPr>
          <p:cNvSpPr/>
          <p:nvPr/>
        </p:nvSpPr>
        <p:spPr>
          <a:xfrm>
            <a:off x="5251691" y="2000948"/>
            <a:ext cx="362369" cy="738224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190" h="983247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8190" y="50376"/>
                  <a:pt x="558190" y="112518"/>
                </a:cubicBezTo>
                <a:lnTo>
                  <a:pt x="558190" y="983247"/>
                </a:lnTo>
              </a:path>
            </a:pathLst>
          </a:custGeom>
          <a:ln w="12700">
            <a:solidFill>
              <a:schemeClr val="bg1">
                <a:lumMod val="7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 dirty="0">
              <a:latin typeface="Arial"/>
              <a:ea typeface="微软雅黑"/>
              <a:sym typeface="Arial"/>
            </a:endParaRPr>
          </a:p>
        </p:txBody>
      </p:sp>
      <p:sp>
        <p:nvSpPr>
          <p:cNvPr id="56" name="圆角矩形 6">
            <a:extLst>
              <a:ext uri="{FF2B5EF4-FFF2-40B4-BE49-F238E27FC236}">
                <a16:creationId xmlns="" xmlns:a16="http://schemas.microsoft.com/office/drawing/2014/main" id="{88F30324-76BD-4226-9B17-DB4311EF3A39}"/>
              </a:ext>
            </a:extLst>
          </p:cNvPr>
          <p:cNvSpPr/>
          <p:nvPr/>
        </p:nvSpPr>
        <p:spPr>
          <a:xfrm flipH="1">
            <a:off x="7674799" y="1428294"/>
            <a:ext cx="331342" cy="738224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190" h="983247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8190" y="50376"/>
                  <a:pt x="558190" y="112518"/>
                </a:cubicBezTo>
                <a:lnTo>
                  <a:pt x="558190" y="983247"/>
                </a:lnTo>
              </a:path>
            </a:pathLst>
          </a:custGeom>
          <a:ln w="12700">
            <a:solidFill>
              <a:schemeClr val="bg1">
                <a:lumMod val="7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 dirty="0">
              <a:latin typeface="Arial"/>
              <a:ea typeface="微软雅黑"/>
              <a:sym typeface="Arial"/>
            </a:endParaRPr>
          </a:p>
        </p:txBody>
      </p:sp>
      <p:sp>
        <p:nvSpPr>
          <p:cNvPr id="57" name="圆角矩形 6">
            <a:extLst>
              <a:ext uri="{FF2B5EF4-FFF2-40B4-BE49-F238E27FC236}">
                <a16:creationId xmlns="" xmlns:a16="http://schemas.microsoft.com/office/drawing/2014/main" id="{1FE9DAFB-ED55-4279-9249-530CFCE1410F}"/>
              </a:ext>
            </a:extLst>
          </p:cNvPr>
          <p:cNvSpPr/>
          <p:nvPr/>
        </p:nvSpPr>
        <p:spPr>
          <a:xfrm flipV="1">
            <a:off x="3194137" y="4542707"/>
            <a:ext cx="726488" cy="437021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6463 w 558190"/>
              <a:gd name="connsiteY3" fmla="*/ 541893 h 983247"/>
              <a:gd name="connsiteX4" fmla="*/ 558190 w 558190"/>
              <a:gd name="connsiteY4" fmla="*/ 983247 h 983247"/>
              <a:gd name="connsiteX0" fmla="*/ 0 w 558190"/>
              <a:gd name="connsiteY0" fmla="*/ 0 h 541893"/>
              <a:gd name="connsiteX1" fmla="*/ 445672 w 558190"/>
              <a:gd name="connsiteY1" fmla="*/ 0 h 541893"/>
              <a:gd name="connsiteX2" fmla="*/ 558190 w 558190"/>
              <a:gd name="connsiteY2" fmla="*/ 112518 h 541893"/>
              <a:gd name="connsiteX3" fmla="*/ 556463 w 558190"/>
              <a:gd name="connsiteY3" fmla="*/ 541893 h 54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190" h="541893">
                <a:moveTo>
                  <a:pt x="0" y="0"/>
                </a:moveTo>
                <a:lnTo>
                  <a:pt x="445672" y="0"/>
                </a:lnTo>
                <a:cubicBezTo>
                  <a:pt x="507814" y="0"/>
                  <a:pt x="558190" y="50376"/>
                  <a:pt x="558190" y="112518"/>
                </a:cubicBezTo>
                <a:cubicBezTo>
                  <a:pt x="557614" y="255643"/>
                  <a:pt x="557039" y="398768"/>
                  <a:pt x="556463" y="541893"/>
                </a:cubicBezTo>
              </a:path>
            </a:pathLst>
          </a:custGeom>
          <a:ln w="12700">
            <a:solidFill>
              <a:schemeClr val="bg1">
                <a:lumMod val="75000"/>
                <a:alpha val="80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54" tIns="34277" rIns="68554" bIns="34277" rtlCol="0" anchor="ctr"/>
          <a:lstStyle/>
          <a:p>
            <a:pPr algn="ctr"/>
            <a:endParaRPr lang="zh-CN" altLang="en-US" sz="1900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9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48" grpId="0"/>
      <p:bldP spid="49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05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203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杀手功能</a:t>
            </a:r>
            <a:r>
              <a:rPr lang="en-US" altLang="zh-CN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Workflows</a:t>
            </a:r>
            <a:endParaRPr lang="zh-CN" altLang="en-US" sz="66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=""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=""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=""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We have many PowerPoint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templates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空心弧 36">
            <a:extLst>
              <a:ext uri="{FF2B5EF4-FFF2-40B4-BE49-F238E27FC236}">
                <a16:creationId xmlns="" xmlns:a16="http://schemas.microsoft.com/office/drawing/2014/main" id="{B3F43884-8474-4D1F-B844-6A57151614CE}"/>
              </a:ext>
            </a:extLst>
          </p:cNvPr>
          <p:cNvSpPr/>
          <p:nvPr/>
        </p:nvSpPr>
        <p:spPr>
          <a:xfrm rot="5400000">
            <a:off x="4202852" y="1871650"/>
            <a:ext cx="1781052" cy="1781052"/>
          </a:xfrm>
          <a:prstGeom prst="blockArc">
            <a:avLst>
              <a:gd name="adj1" fmla="val 10800000"/>
              <a:gd name="adj2" fmla="val 95469"/>
              <a:gd name="adj3" fmla="val 23519"/>
            </a:avLst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空心弧 37">
            <a:extLst>
              <a:ext uri="{FF2B5EF4-FFF2-40B4-BE49-F238E27FC236}">
                <a16:creationId xmlns="" xmlns:a16="http://schemas.microsoft.com/office/drawing/2014/main" id="{98D99349-33D2-4D1E-982D-E190F530306D}"/>
              </a:ext>
            </a:extLst>
          </p:cNvPr>
          <p:cNvSpPr/>
          <p:nvPr/>
        </p:nvSpPr>
        <p:spPr>
          <a:xfrm rot="5400000">
            <a:off x="4217457" y="3666350"/>
            <a:ext cx="1781052" cy="1781052"/>
          </a:xfrm>
          <a:prstGeom prst="blockArc">
            <a:avLst>
              <a:gd name="adj1" fmla="val 10800000"/>
              <a:gd name="adj2" fmla="val 95469"/>
              <a:gd name="adj3" fmla="val 2351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空心弧 38">
            <a:extLst>
              <a:ext uri="{FF2B5EF4-FFF2-40B4-BE49-F238E27FC236}">
                <a16:creationId xmlns="" xmlns:a16="http://schemas.microsoft.com/office/drawing/2014/main" id="{6E58D754-F436-4D48-A7FB-FEC47E060368}"/>
              </a:ext>
            </a:extLst>
          </p:cNvPr>
          <p:cNvSpPr/>
          <p:nvPr/>
        </p:nvSpPr>
        <p:spPr>
          <a:xfrm rot="16200000" flipH="1">
            <a:off x="6090622" y="1871650"/>
            <a:ext cx="1781052" cy="1781052"/>
          </a:xfrm>
          <a:prstGeom prst="blockArc">
            <a:avLst>
              <a:gd name="adj1" fmla="val 10800000"/>
              <a:gd name="adj2" fmla="val 95469"/>
              <a:gd name="adj3" fmla="val 2351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0" name="空心弧 39">
            <a:extLst>
              <a:ext uri="{FF2B5EF4-FFF2-40B4-BE49-F238E27FC236}">
                <a16:creationId xmlns="" xmlns:a16="http://schemas.microsoft.com/office/drawing/2014/main" id="{D6746E9E-111B-4B88-8002-9358E110CC91}"/>
              </a:ext>
            </a:extLst>
          </p:cNvPr>
          <p:cNvSpPr/>
          <p:nvPr/>
        </p:nvSpPr>
        <p:spPr>
          <a:xfrm rot="16200000" flipH="1">
            <a:off x="6090622" y="3666350"/>
            <a:ext cx="1781052" cy="1781052"/>
          </a:xfrm>
          <a:prstGeom prst="blockArc">
            <a:avLst>
              <a:gd name="adj1" fmla="val 10800000"/>
              <a:gd name="adj2" fmla="val 95469"/>
              <a:gd name="adj3" fmla="val 23519"/>
            </a:avLst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2">
                  <a:lumMod val="7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FE5046C7-EBC9-4E60-ADC7-11F5095D245C}"/>
              </a:ext>
            </a:extLst>
          </p:cNvPr>
          <p:cNvSpPr txBox="1"/>
          <p:nvPr/>
        </p:nvSpPr>
        <p:spPr>
          <a:xfrm>
            <a:off x="7406926" y="2034274"/>
            <a:ext cx="2007477" cy="36932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eaLnBrk="0" hangingPunct="0">
              <a:defRPr/>
            </a:pPr>
            <a:r>
              <a:rPr lang="en-US" altLang="zh-CN" b="1" dirty="0" smtClean="0">
                <a:solidFill>
                  <a:srgbClr val="314865"/>
                </a:solidFill>
                <a:latin typeface="Arial"/>
                <a:ea typeface="微软雅黑"/>
                <a:cs typeface="Arial" pitchFamily="34" charset="0"/>
                <a:sym typeface="Arial"/>
              </a:rPr>
              <a:t>keyword</a:t>
            </a:r>
            <a:endParaRPr lang="zh-CN" altLang="en-US" b="1" dirty="0">
              <a:solidFill>
                <a:srgbClr val="314865"/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E25BE7E5-FA83-4A91-8705-0C5EB5FA5670}"/>
              </a:ext>
            </a:extLst>
          </p:cNvPr>
          <p:cNvSpPr txBox="1"/>
          <p:nvPr/>
        </p:nvSpPr>
        <p:spPr>
          <a:xfrm>
            <a:off x="7394352" y="2511149"/>
            <a:ext cx="3704435" cy="30776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用户输入的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关键字、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93AB9D5-2EEC-415E-98A3-BAFE825BA68B}"/>
              </a:ext>
            </a:extLst>
          </p:cNvPr>
          <p:cNvSpPr txBox="1"/>
          <p:nvPr/>
        </p:nvSpPr>
        <p:spPr>
          <a:xfrm>
            <a:off x="7394352" y="3942814"/>
            <a:ext cx="2007477" cy="36932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en-US" altLang="zh-CN" b="1" dirty="0" smtClean="0">
                <a:solidFill>
                  <a:srgbClr val="314865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output</a:t>
            </a:r>
            <a:endParaRPr lang="zh-CN" altLang="en-US" b="1" dirty="0">
              <a:solidFill>
                <a:srgbClr val="314865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C7CDFBED-549B-42A5-A595-5D6CCB0788E0}"/>
              </a:ext>
            </a:extLst>
          </p:cNvPr>
          <p:cNvSpPr txBox="1"/>
          <p:nvPr/>
        </p:nvSpPr>
        <p:spPr>
          <a:xfrm>
            <a:off x="7394352" y="4394540"/>
            <a:ext cx="3704435" cy="30776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把此处动作结果表示出来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48F68D17-316F-40B0-8343-5C8FF5CB1AA5}"/>
              </a:ext>
            </a:extLst>
          </p:cNvPr>
          <p:cNvSpPr txBox="1"/>
          <p:nvPr/>
        </p:nvSpPr>
        <p:spPr>
          <a:xfrm>
            <a:off x="2607682" y="2059423"/>
            <a:ext cx="2007477" cy="36932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 eaLnBrk="0" hangingPunct="0">
              <a:defRPr/>
            </a:pPr>
            <a:r>
              <a:rPr lang="en-US" altLang="zh-CN" b="1" dirty="0" smtClean="0">
                <a:solidFill>
                  <a:srgbClr val="314865"/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trigger</a:t>
            </a:r>
            <a:endParaRPr lang="zh-CN" altLang="en-US" b="1" dirty="0">
              <a:solidFill>
                <a:srgbClr val="314865"/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A2B27B23-E97C-44F3-936F-3D8E1E383912}"/>
              </a:ext>
            </a:extLst>
          </p:cNvPr>
          <p:cNvSpPr txBox="1"/>
          <p:nvPr/>
        </p:nvSpPr>
        <p:spPr>
          <a:xfrm>
            <a:off x="2696223" y="1316539"/>
            <a:ext cx="3704435" cy="30776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四大对象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CDD710D5-EC0D-418D-ABF1-846DB7819F5D}"/>
              </a:ext>
            </a:extLst>
          </p:cNvPr>
          <p:cNvSpPr txBox="1"/>
          <p:nvPr/>
        </p:nvSpPr>
        <p:spPr>
          <a:xfrm>
            <a:off x="2607682" y="3942814"/>
            <a:ext cx="2007477" cy="369324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en-US" altLang="zh-CN" b="1" dirty="0" smtClean="0">
                <a:solidFill>
                  <a:srgbClr val="314865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action</a:t>
            </a:r>
            <a:endParaRPr lang="zh-CN" altLang="en-US" b="1" dirty="0">
              <a:solidFill>
                <a:srgbClr val="314865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ABA395AC-1E61-4D61-993F-3CEA2B5CB7B1}"/>
              </a:ext>
            </a:extLst>
          </p:cNvPr>
          <p:cNvSpPr txBox="1"/>
          <p:nvPr/>
        </p:nvSpPr>
        <p:spPr>
          <a:xfrm>
            <a:off x="910724" y="4394540"/>
            <a:ext cx="3704435" cy="30776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这一次动作将要执行什么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="" xmlns:a16="http://schemas.microsoft.com/office/drawing/2014/main" id="{7FA0D0DB-7621-4DFD-86D2-03900D500ACE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65" name="直接连接符 64">
              <a:extLst>
                <a:ext uri="{FF2B5EF4-FFF2-40B4-BE49-F238E27FC236}">
                  <a16:creationId xmlns="" xmlns:a16="http://schemas.microsoft.com/office/drawing/2014/main" id="{D5AD3B36-21C9-4AFD-8CA2-76B2867A7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="" xmlns:a16="http://schemas.microsoft.com/office/drawing/2014/main" id="{755B5C75-6A9C-4E11-8BB3-830D72899E46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en-US" altLang="zh-CN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2018</a:t>
              </a: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年工作规划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B87D3AC6-4458-4482-9BA5-C3537AAD4682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2CE2F610-5C8D-41C7-B947-5A7606BE156E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6C4BD9AE-7656-42D3-A7DD-2E36688C56EE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A2B27B23-E97C-44F3-936F-3D8E1E383912}"/>
              </a:ext>
            </a:extLst>
          </p:cNvPr>
          <p:cNvSpPr txBox="1"/>
          <p:nvPr/>
        </p:nvSpPr>
        <p:spPr>
          <a:xfrm>
            <a:off x="2426769" y="689300"/>
            <a:ext cx="8009596" cy="52321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Arial"/>
                <a:cs typeface="Arial" panose="020B0604020202020204" pitchFamily="34" charset="0"/>
                <a:sym typeface="Arial"/>
              </a:rPr>
              <a:t>Put simply, workflows allow you to connect triggers and keywords to actions and outputs. Once they’re connected together, you’re up and running!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2B27B23-E97C-44F3-936F-3D8E1E383912}"/>
              </a:ext>
            </a:extLst>
          </p:cNvPr>
          <p:cNvSpPr txBox="1"/>
          <p:nvPr/>
        </p:nvSpPr>
        <p:spPr>
          <a:xfrm>
            <a:off x="924812" y="2650974"/>
            <a:ext cx="3704435" cy="52321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当我们的动作执行之后会触发到的下一个动作是什么。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5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8" grpId="0" bldLvl="0" animBg="1"/>
      <p:bldP spid="39" grpId="0" bldLvl="0" animBg="1"/>
      <p:bldP spid="40" grpId="0" bldLvl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9">
            <a:extLst>
              <a:ext uri="{FF2B5EF4-FFF2-40B4-BE49-F238E27FC236}">
                <a16:creationId xmlns="" xmlns:a16="http://schemas.microsoft.com/office/drawing/2014/main" id="{AC0EBA23-D877-4116-AF2B-783D2C26D192}"/>
              </a:ext>
            </a:extLst>
          </p:cNvPr>
          <p:cNvSpPr>
            <a:spLocks/>
          </p:cNvSpPr>
          <p:nvPr/>
        </p:nvSpPr>
        <p:spPr bwMode="auto">
          <a:xfrm>
            <a:off x="5492729" y="1220554"/>
            <a:ext cx="1800689" cy="1791946"/>
          </a:xfrm>
          <a:custGeom>
            <a:avLst/>
            <a:gdLst>
              <a:gd name="T0" fmla="*/ 103 w 206"/>
              <a:gd name="T1" fmla="*/ 0 h 205"/>
              <a:gd name="T2" fmla="*/ 206 w 206"/>
              <a:gd name="T3" fmla="*/ 103 h 205"/>
              <a:gd name="T4" fmla="*/ 117 w 206"/>
              <a:gd name="T5" fmla="*/ 205 h 205"/>
              <a:gd name="T6" fmla="*/ 17 w 206"/>
              <a:gd name="T7" fmla="*/ 128 h 205"/>
              <a:gd name="T8" fmla="*/ 4 w 206"/>
              <a:gd name="T9" fmla="*/ 129 h 205"/>
              <a:gd name="T10" fmla="*/ 0 w 206"/>
              <a:gd name="T11" fmla="*/ 103 h 205"/>
              <a:gd name="T12" fmla="*/ 103 w 206"/>
              <a:gd name="T13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205">
                <a:moveTo>
                  <a:pt x="103" y="0"/>
                </a:moveTo>
                <a:cubicBezTo>
                  <a:pt x="160" y="0"/>
                  <a:pt x="206" y="46"/>
                  <a:pt x="206" y="103"/>
                </a:cubicBezTo>
                <a:cubicBezTo>
                  <a:pt x="206" y="155"/>
                  <a:pt x="167" y="198"/>
                  <a:pt x="117" y="205"/>
                </a:cubicBezTo>
                <a:cubicBezTo>
                  <a:pt x="106" y="161"/>
                  <a:pt x="65" y="128"/>
                  <a:pt x="17" y="128"/>
                </a:cubicBezTo>
                <a:cubicBezTo>
                  <a:pt x="13" y="128"/>
                  <a:pt x="8" y="128"/>
                  <a:pt x="4" y="129"/>
                </a:cubicBezTo>
                <a:cubicBezTo>
                  <a:pt x="1" y="120"/>
                  <a:pt x="0" y="112"/>
                  <a:pt x="0" y="103"/>
                </a:cubicBezTo>
                <a:cubicBezTo>
                  <a:pt x="0" y="46"/>
                  <a:pt x="46" y="0"/>
                  <a:pt x="103" y="0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4" name="Freeform 20">
            <a:extLst>
              <a:ext uri="{FF2B5EF4-FFF2-40B4-BE49-F238E27FC236}">
                <a16:creationId xmlns="" xmlns:a16="http://schemas.microsoft.com/office/drawing/2014/main" id="{3A799189-1099-4547-B27A-3EAC0CC85F8D}"/>
              </a:ext>
            </a:extLst>
          </p:cNvPr>
          <p:cNvSpPr>
            <a:spLocks/>
          </p:cNvSpPr>
          <p:nvPr/>
        </p:nvSpPr>
        <p:spPr bwMode="auto">
          <a:xfrm>
            <a:off x="4380797" y="2621435"/>
            <a:ext cx="1791948" cy="1791947"/>
          </a:xfrm>
          <a:custGeom>
            <a:avLst/>
            <a:gdLst>
              <a:gd name="T0" fmla="*/ 0 w 205"/>
              <a:gd name="T1" fmla="*/ 103 h 205"/>
              <a:gd name="T2" fmla="*/ 103 w 205"/>
              <a:gd name="T3" fmla="*/ 0 h 205"/>
              <a:gd name="T4" fmla="*/ 205 w 205"/>
              <a:gd name="T5" fmla="*/ 89 h 205"/>
              <a:gd name="T6" fmla="*/ 128 w 205"/>
              <a:gd name="T7" fmla="*/ 188 h 205"/>
              <a:gd name="T8" fmla="*/ 129 w 205"/>
              <a:gd name="T9" fmla="*/ 202 h 205"/>
              <a:gd name="T10" fmla="*/ 103 w 205"/>
              <a:gd name="T11" fmla="*/ 205 h 205"/>
              <a:gd name="T12" fmla="*/ 0 w 205"/>
              <a:gd name="T13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0" y="103"/>
                </a:moveTo>
                <a:cubicBezTo>
                  <a:pt x="0" y="46"/>
                  <a:pt x="46" y="0"/>
                  <a:pt x="103" y="0"/>
                </a:cubicBezTo>
                <a:cubicBezTo>
                  <a:pt x="155" y="0"/>
                  <a:pt x="198" y="38"/>
                  <a:pt x="205" y="89"/>
                </a:cubicBezTo>
                <a:cubicBezTo>
                  <a:pt x="161" y="100"/>
                  <a:pt x="128" y="140"/>
                  <a:pt x="128" y="188"/>
                </a:cubicBezTo>
                <a:cubicBezTo>
                  <a:pt x="128" y="193"/>
                  <a:pt x="128" y="198"/>
                  <a:pt x="129" y="202"/>
                </a:cubicBezTo>
                <a:cubicBezTo>
                  <a:pt x="120" y="204"/>
                  <a:pt x="112" y="205"/>
                  <a:pt x="103" y="205"/>
                </a:cubicBezTo>
                <a:cubicBezTo>
                  <a:pt x="46" y="205"/>
                  <a:pt x="0" y="159"/>
                  <a:pt x="0" y="103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Freeform 21">
            <a:extLst>
              <a:ext uri="{FF2B5EF4-FFF2-40B4-BE49-F238E27FC236}">
                <a16:creationId xmlns="" xmlns:a16="http://schemas.microsoft.com/office/drawing/2014/main" id="{9CD14033-6632-42EF-AB31-FE5B211D01CA}"/>
              </a:ext>
            </a:extLst>
          </p:cNvPr>
          <p:cNvSpPr>
            <a:spLocks/>
          </p:cNvSpPr>
          <p:nvPr/>
        </p:nvSpPr>
        <p:spPr bwMode="auto">
          <a:xfrm>
            <a:off x="6817214" y="2538834"/>
            <a:ext cx="1791948" cy="1800688"/>
          </a:xfrm>
          <a:custGeom>
            <a:avLst/>
            <a:gdLst>
              <a:gd name="T0" fmla="*/ 205 w 205"/>
              <a:gd name="T1" fmla="*/ 103 h 206"/>
              <a:gd name="T2" fmla="*/ 102 w 205"/>
              <a:gd name="T3" fmla="*/ 206 h 206"/>
              <a:gd name="T4" fmla="*/ 0 w 205"/>
              <a:gd name="T5" fmla="*/ 117 h 206"/>
              <a:gd name="T6" fmla="*/ 77 w 205"/>
              <a:gd name="T7" fmla="*/ 18 h 206"/>
              <a:gd name="T8" fmla="*/ 76 w 205"/>
              <a:gd name="T9" fmla="*/ 4 h 206"/>
              <a:gd name="T10" fmla="*/ 102 w 205"/>
              <a:gd name="T11" fmla="*/ 0 h 206"/>
              <a:gd name="T12" fmla="*/ 205 w 205"/>
              <a:gd name="T13" fmla="*/ 103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6">
                <a:moveTo>
                  <a:pt x="205" y="103"/>
                </a:moveTo>
                <a:cubicBezTo>
                  <a:pt x="205" y="160"/>
                  <a:pt x="159" y="206"/>
                  <a:pt x="102" y="206"/>
                </a:cubicBezTo>
                <a:cubicBezTo>
                  <a:pt x="50" y="206"/>
                  <a:pt x="7" y="167"/>
                  <a:pt x="0" y="117"/>
                </a:cubicBezTo>
                <a:cubicBezTo>
                  <a:pt x="44" y="106"/>
                  <a:pt x="77" y="66"/>
                  <a:pt x="77" y="18"/>
                </a:cubicBezTo>
                <a:cubicBezTo>
                  <a:pt x="77" y="13"/>
                  <a:pt x="77" y="8"/>
                  <a:pt x="76" y="4"/>
                </a:cubicBezTo>
                <a:cubicBezTo>
                  <a:pt x="85" y="2"/>
                  <a:pt x="93" y="0"/>
                  <a:pt x="102" y="0"/>
                </a:cubicBezTo>
                <a:cubicBezTo>
                  <a:pt x="159" y="0"/>
                  <a:pt x="205" y="47"/>
                  <a:pt x="205" y="103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6" name="Freeform 22">
            <a:extLst>
              <a:ext uri="{FF2B5EF4-FFF2-40B4-BE49-F238E27FC236}">
                <a16:creationId xmlns="" xmlns:a16="http://schemas.microsoft.com/office/drawing/2014/main" id="{5AC13385-0D8D-4BA5-8C36-C164D3B512AD}"/>
              </a:ext>
            </a:extLst>
          </p:cNvPr>
          <p:cNvSpPr>
            <a:spLocks/>
          </p:cNvSpPr>
          <p:nvPr/>
        </p:nvSpPr>
        <p:spPr bwMode="auto">
          <a:xfrm>
            <a:off x="5561966" y="3908403"/>
            <a:ext cx="1800689" cy="1791946"/>
          </a:xfrm>
          <a:custGeom>
            <a:avLst/>
            <a:gdLst>
              <a:gd name="T0" fmla="*/ 103 w 206"/>
              <a:gd name="T1" fmla="*/ 205 h 205"/>
              <a:gd name="T2" fmla="*/ 0 w 206"/>
              <a:gd name="T3" fmla="*/ 102 h 205"/>
              <a:gd name="T4" fmla="*/ 89 w 206"/>
              <a:gd name="T5" fmla="*/ 0 h 205"/>
              <a:gd name="T6" fmla="*/ 188 w 206"/>
              <a:gd name="T7" fmla="*/ 77 h 205"/>
              <a:gd name="T8" fmla="*/ 202 w 206"/>
              <a:gd name="T9" fmla="*/ 76 h 205"/>
              <a:gd name="T10" fmla="*/ 206 w 206"/>
              <a:gd name="T11" fmla="*/ 102 h 205"/>
              <a:gd name="T12" fmla="*/ 103 w 206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6" h="205">
                <a:moveTo>
                  <a:pt x="103" y="205"/>
                </a:moveTo>
                <a:cubicBezTo>
                  <a:pt x="46" y="205"/>
                  <a:pt x="0" y="159"/>
                  <a:pt x="0" y="102"/>
                </a:cubicBezTo>
                <a:cubicBezTo>
                  <a:pt x="0" y="50"/>
                  <a:pt x="39" y="7"/>
                  <a:pt x="89" y="0"/>
                </a:cubicBezTo>
                <a:cubicBezTo>
                  <a:pt x="100" y="44"/>
                  <a:pt x="141" y="77"/>
                  <a:pt x="188" y="77"/>
                </a:cubicBezTo>
                <a:cubicBezTo>
                  <a:pt x="193" y="77"/>
                  <a:pt x="198" y="77"/>
                  <a:pt x="202" y="76"/>
                </a:cubicBezTo>
                <a:cubicBezTo>
                  <a:pt x="204" y="85"/>
                  <a:pt x="206" y="93"/>
                  <a:pt x="206" y="102"/>
                </a:cubicBezTo>
                <a:cubicBezTo>
                  <a:pt x="206" y="159"/>
                  <a:pt x="160" y="205"/>
                  <a:pt x="103" y="205"/>
                </a:cubicBezTo>
                <a:close/>
              </a:path>
            </a:pathLst>
          </a:custGeom>
          <a:solidFill>
            <a:srgbClr val="31486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="" xmlns:a16="http://schemas.microsoft.com/office/drawing/2014/main" id="{1EEB474E-CD57-4183-A13C-6A20F03E5832}"/>
              </a:ext>
            </a:extLst>
          </p:cNvPr>
          <p:cNvSpPr/>
          <p:nvPr/>
        </p:nvSpPr>
        <p:spPr>
          <a:xfrm rot="18525405">
            <a:off x="4979767" y="1621621"/>
            <a:ext cx="335977" cy="289636"/>
          </a:xfrm>
          <a:prstGeom prst="triangle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="" xmlns:a16="http://schemas.microsoft.com/office/drawing/2014/main" id="{6FE0E733-BDA2-4B84-B708-6097FC3DAB76}"/>
              </a:ext>
            </a:extLst>
          </p:cNvPr>
          <p:cNvSpPr/>
          <p:nvPr/>
        </p:nvSpPr>
        <p:spPr>
          <a:xfrm rot="17031267">
            <a:off x="8622004" y="2295140"/>
            <a:ext cx="335977" cy="289636"/>
          </a:xfrm>
          <a:prstGeom prst="triangle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="" xmlns:a16="http://schemas.microsoft.com/office/drawing/2014/main" id="{B9DBDC1F-3FE3-451B-A3A1-B3E097B76674}"/>
              </a:ext>
            </a:extLst>
          </p:cNvPr>
          <p:cNvSpPr/>
          <p:nvPr/>
        </p:nvSpPr>
        <p:spPr>
          <a:xfrm rot="6968439">
            <a:off x="7398683" y="5340922"/>
            <a:ext cx="335976" cy="289635"/>
          </a:xfrm>
          <a:prstGeom prst="triangle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等腰三角形 31">
            <a:extLst>
              <a:ext uri="{FF2B5EF4-FFF2-40B4-BE49-F238E27FC236}">
                <a16:creationId xmlns="" xmlns:a16="http://schemas.microsoft.com/office/drawing/2014/main" id="{815214A7-FAC0-4ACA-BFB9-7ADDF2199292}"/>
              </a:ext>
            </a:extLst>
          </p:cNvPr>
          <p:cNvSpPr/>
          <p:nvPr/>
        </p:nvSpPr>
        <p:spPr>
          <a:xfrm rot="16673854">
            <a:off x="3825781" y="3877261"/>
            <a:ext cx="266201" cy="229484"/>
          </a:xfrm>
          <a:prstGeom prst="triangle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="" xmlns:a16="http://schemas.microsoft.com/office/drawing/2014/main" id="{20F3C4C9-6165-478E-A884-8D3A4F805830}"/>
              </a:ext>
            </a:extLst>
          </p:cNvPr>
          <p:cNvSpPr txBox="1"/>
          <p:nvPr/>
        </p:nvSpPr>
        <p:spPr>
          <a:xfrm>
            <a:off x="1717982" y="1320583"/>
            <a:ext cx="25872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例子</a:t>
            </a:r>
          </a:p>
          <a:p>
            <a:r>
              <a:rPr lang="zh-CN" altLang="en-US" sz="20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自带有几个已经制作好的例子我们可以添加来使用看看</a:t>
            </a:r>
            <a:endParaRPr lang="en-US" altLang="zh-CN" sz="20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="" xmlns:a16="http://schemas.microsoft.com/office/drawing/2014/main" id="{11112386-48D4-4297-B7DD-1B1048870B8F}"/>
              </a:ext>
            </a:extLst>
          </p:cNvPr>
          <p:cNvSpPr txBox="1"/>
          <p:nvPr/>
        </p:nvSpPr>
        <p:spPr>
          <a:xfrm>
            <a:off x="9161160" y="1222030"/>
            <a:ext cx="25477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自制自己的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Workflows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TextBox 29">
            <a:extLst>
              <a:ext uri="{FF2B5EF4-FFF2-40B4-BE49-F238E27FC236}">
                <a16:creationId xmlns="" xmlns:a16="http://schemas.microsoft.com/office/drawing/2014/main" id="{883ADA1C-3209-4CA9-ADFA-7B455DF4F6FB}"/>
              </a:ext>
            </a:extLst>
          </p:cNvPr>
          <p:cNvSpPr txBox="1"/>
          <p:nvPr/>
        </p:nvSpPr>
        <p:spPr>
          <a:xfrm>
            <a:off x="644106" y="3793359"/>
            <a:ext cx="258728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Workflows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 论坛资源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  <a:hlinkClick r:id="rId3"/>
              </a:rPr>
              <a:t>http://www.alfredworkflow.com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  <a:hlinkClick r:id="rId3"/>
              </a:rPr>
              <a:t>/</a:t>
            </a:r>
            <a:endParaRPr lang="en-US" altLang="zh-CN" sz="1600" dirty="0" smtClean="0">
              <a:solidFill>
                <a:schemeClr val="bg2">
                  <a:lumMod val="50000"/>
                </a:schemeClr>
              </a:solidFill>
              <a:latin typeface="Arial"/>
              <a:sym typeface="Arial"/>
            </a:endParaRP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https://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www.alfredforum.com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Arial"/>
                <a:sym typeface="Arial"/>
              </a:rPr>
              <a:t>/forum/3-share-your-workflows/</a:t>
            </a:r>
            <a:endParaRPr lang="zh-CN" altLang="en-US" sz="1600" dirty="0" smtClean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  <a:p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="" xmlns:a16="http://schemas.microsoft.com/office/drawing/2014/main" id="{730C3C3B-CC9F-462E-AD88-1C1F8015F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964" y="5779957"/>
            <a:ext cx="3575913" cy="46166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完善供应商准入体系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71C8639F-690F-49F4-A413-7A4D3193A60A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AE2498B8-03D4-4C26-873A-B2999825C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8766B292-DE9D-455D-B1CA-CC65F7D9001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供应商的管理与开发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63AC7E33-4451-4391-A337-69E698EA8AEF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="" xmlns:a16="http://schemas.microsoft.com/office/drawing/2014/main" id="{E50012F9-0BBC-4A4D-ACC8-C6719514A67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="" xmlns:a16="http://schemas.microsoft.com/office/drawing/2014/main" id="{6C84D4C5-24EE-41DC-BA07-213459EBFE23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5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7695 0.0129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0.03867 0.05764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0.0401 0.06412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06549 -0.05371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7" grpId="0"/>
      <p:bldP spid="38" grpId="0"/>
      <p:bldP spid="39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="" xmlns:a16="http://schemas.microsoft.com/office/drawing/2014/main" id="{30178333-A5B9-4592-89C7-53777681E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7198" y="1607989"/>
            <a:ext cx="11176000" cy="563562"/>
          </a:xfrm>
          <a:solidFill>
            <a:srgbClr val="218381"/>
          </a:solidFill>
        </p:spPr>
        <p:txBody>
          <a:bodyPr/>
          <a:lstStyle/>
          <a:p>
            <a:pPr algn="ctr"/>
            <a:r>
              <a:rPr lang="zh-CN" altLang="en-US" sz="32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总结</a:t>
            </a:r>
            <a:endParaRPr lang="zh-CN" altLang="en-US" sz="32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="" xmlns:a16="http://schemas.microsoft.com/office/drawing/2014/main" id="{FE106E2F-9E03-4236-9F77-31E657C322FB}"/>
              </a:ext>
            </a:extLst>
          </p:cNvPr>
          <p:cNvSpPr txBox="1"/>
          <p:nvPr/>
        </p:nvSpPr>
        <p:spPr>
          <a:xfrm>
            <a:off x="1232899" y="2604021"/>
            <a:ext cx="10344971" cy="2964914"/>
          </a:xfrm>
          <a:prstGeom prst="rect">
            <a:avLst/>
          </a:prstGeom>
          <a:solidFill>
            <a:srgbClr val="314865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A</a:t>
            </a:r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lfred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是一个功能非常强大、并且使用方便能有效提高我们工作效率的工具、特别是其中的</a:t>
            </a:r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Workflows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功能、不仅能自制插件、也能参考别人分享的好用的插件直接使用。将其堪称</a:t>
            </a:r>
            <a:r>
              <a:rPr lang="en-US" altLang="zh-C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Mac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神器 一点不为过。大家感兴趣的话可以在研究一下其他功能，由于我也是近期才开始使用、今天只能介绍一些比较简单的功能、大家如果发现了什么好的功能了，希望也可以给我分享一下 。我也很想知道、、、、、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58467ECA-5F2E-41FD-86A6-73E41161DBFB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980298EE-E7E4-46F6-8D77-5A3FC34BC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4857E0F1-0677-4147-9F18-57AA1ABF16F0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spcBef>
                  <a:spcPct val="20000"/>
                </a:spcBef>
                <a:buClr>
                  <a:schemeClr val="hlink"/>
                </a:buClr>
                <a:buSzPct val="65000"/>
              </a:pPr>
              <a:r>
                <a:rPr lang="en-US" altLang="zh-CN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2018</a:t>
              </a:r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年工作规划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75A4257C-BCBC-4068-B473-D0A0DFF85CDE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5EE862D8-DBE8-4EBB-BEB1-0BEAEDA2F655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F1E97272-D9E3-4FE7-93DD-FAFEDD11FF72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3ED1043-FFC5-49CC-9203-938CA2EB22E8}"/>
              </a:ext>
            </a:extLst>
          </p:cNvPr>
          <p:cNvSpPr/>
          <p:nvPr/>
        </p:nvSpPr>
        <p:spPr>
          <a:xfrm>
            <a:off x="1300292" y="1889864"/>
            <a:ext cx="9655728" cy="1107996"/>
          </a:xfrm>
          <a:prstGeom prst="rect">
            <a:avLst/>
          </a:prstGeom>
          <a:solidFill>
            <a:srgbClr val="314865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感谢</a:t>
            </a:r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rPr>
              <a:t>观看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3474F1DE-8D46-4CE8-96CF-DB4DAEFE27A4}"/>
              </a:ext>
            </a:extLst>
          </p:cNvPr>
          <p:cNvSpPr/>
          <p:nvPr/>
        </p:nvSpPr>
        <p:spPr>
          <a:xfrm>
            <a:off x="2726423" y="3576816"/>
            <a:ext cx="6400798" cy="61555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rial"/>
                <a:sym typeface="Arial"/>
              </a:rPr>
              <a:t>Simple explanation</a:t>
            </a:r>
            <a:endParaRPr lang="zh-CN" altLang="en-US" sz="2400" b="0" dirty="0">
              <a:solidFill>
                <a:schemeClr val="bg1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="" xmlns:a16="http://schemas.microsoft.com/office/drawing/2014/main" id="{25A5A9FB-67A9-4116-8DD2-084065604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9256" y="4463525"/>
            <a:ext cx="26816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分享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时间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：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2017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年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12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月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14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     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分享人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：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微软雅黑"/>
                <a:sym typeface="Arial"/>
              </a:rPr>
              <a:t>李实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7D0364DE-B9D6-4057-B178-80C7A0E51A16}"/>
              </a:ext>
            </a:extLst>
          </p:cNvPr>
          <p:cNvCxnSpPr/>
          <p:nvPr/>
        </p:nvCxnSpPr>
        <p:spPr>
          <a:xfrm flipH="1">
            <a:off x="3675005" y="4571246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DC210A7-5B32-4DBC-9293-C27F8DB83F20}"/>
              </a:ext>
            </a:extLst>
          </p:cNvPr>
          <p:cNvCxnSpPr/>
          <p:nvPr/>
        </p:nvCxnSpPr>
        <p:spPr>
          <a:xfrm>
            <a:off x="7203396" y="4571246"/>
            <a:ext cx="61079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BC30D2CB-87AC-4C73-ABE3-7A9188B6EE04}"/>
              </a:ext>
            </a:extLst>
          </p:cNvPr>
          <p:cNvGrpSpPr/>
          <p:nvPr/>
        </p:nvGrpSpPr>
        <p:grpSpPr>
          <a:xfrm>
            <a:off x="799845" y="852473"/>
            <a:ext cx="2758272" cy="837788"/>
            <a:chOff x="4602145" y="211015"/>
            <a:chExt cx="2758272" cy="837788"/>
          </a:xfrm>
        </p:grpSpPr>
        <p:sp>
          <p:nvSpPr>
            <p:cNvPr id="30" name="流程图: 终止 29">
              <a:extLst>
                <a:ext uri="{FF2B5EF4-FFF2-40B4-BE49-F238E27FC236}">
                  <a16:creationId xmlns="" xmlns:a16="http://schemas.microsoft.com/office/drawing/2014/main" id="{1F50B518-101A-4D4B-BCC9-8CAD6D51AA42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1" name="流程图: 终止 30">
              <a:extLst>
                <a:ext uri="{FF2B5EF4-FFF2-40B4-BE49-F238E27FC236}">
                  <a16:creationId xmlns="" xmlns:a16="http://schemas.microsoft.com/office/drawing/2014/main" id="{D33146DD-C177-44DF-A10D-386B11E14434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2" name="流程图: 终止 31">
              <a:extLst>
                <a:ext uri="{FF2B5EF4-FFF2-40B4-BE49-F238E27FC236}">
                  <a16:creationId xmlns="" xmlns:a16="http://schemas.microsoft.com/office/drawing/2014/main" id="{40F766B3-FA08-4C7A-BC77-51C0708A3093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434874" y="0"/>
            <a:ext cx="1343025" cy="2160396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MH_Others_1"/>
          <p:cNvSpPr txBox="1"/>
          <p:nvPr>
            <p:custDataLst>
              <p:tags r:id="rId1"/>
            </p:custDataLst>
          </p:nvPr>
        </p:nvSpPr>
        <p:spPr>
          <a:xfrm>
            <a:off x="1434874" y="0"/>
            <a:ext cx="1343025" cy="166199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目 </a:t>
            </a:r>
            <a:endParaRPr lang="en-US" altLang="zh-CN" sz="5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录</a:t>
            </a:r>
          </a:p>
        </p:txBody>
      </p:sp>
      <p:sp>
        <p:nvSpPr>
          <p:cNvPr id="12" name="MH_Others_1">
            <a:extLst>
              <a:ext uri="{FF2B5EF4-FFF2-40B4-BE49-F238E27FC236}">
                <a16:creationId xmlns="" xmlns:a16="http://schemas.microsoft.com/office/drawing/2014/main" id="{953E86C6-52A6-4837-B1B4-CF0C4F6C78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51418" y="1766523"/>
            <a:ext cx="1343025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Arial"/>
                <a:ea typeface="微软雅黑"/>
                <a:sym typeface="Arial"/>
              </a:rPr>
              <a:t>CONTENTS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="" xmlns:a16="http://schemas.microsoft.com/office/drawing/2014/main" id="{061EEED9-162E-49FD-9987-4E4FD65F699B}"/>
              </a:ext>
            </a:extLst>
          </p:cNvPr>
          <p:cNvSpPr/>
          <p:nvPr/>
        </p:nvSpPr>
        <p:spPr>
          <a:xfrm>
            <a:off x="6600056" y="1236156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简便易用</a:t>
            </a:r>
            <a:r>
              <a:rPr lang="zh-CN" altLang="en-US" sz="2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的</a:t>
            </a:r>
            <a:r>
              <a:rPr lang="en-US" altLang="zh-CN" sz="24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Manico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="" xmlns:a16="http://schemas.microsoft.com/office/drawing/2014/main" id="{D49A541B-3A72-4249-92C0-186D8B630A37}"/>
              </a:ext>
            </a:extLst>
          </p:cNvPr>
          <p:cNvSpPr/>
          <p:nvPr/>
        </p:nvSpPr>
        <p:spPr>
          <a:xfrm>
            <a:off x="6600056" y="232566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入门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Alfred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="" xmlns:a16="http://schemas.microsoft.com/office/drawing/2014/main" id="{8AD56D4C-4D0A-42B0-BDD5-369237F9F7C4}"/>
              </a:ext>
            </a:extLst>
          </p:cNvPr>
          <p:cNvSpPr/>
          <p:nvPr/>
        </p:nvSpPr>
        <p:spPr>
          <a:xfrm>
            <a:off x="6600056" y="341517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Features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="" xmlns:a16="http://schemas.microsoft.com/office/drawing/2014/main" id="{848033EF-29FC-4D27-A1B8-860AB1793F00}"/>
              </a:ext>
            </a:extLst>
          </p:cNvPr>
          <p:cNvSpPr/>
          <p:nvPr/>
        </p:nvSpPr>
        <p:spPr>
          <a:xfrm>
            <a:off x="6600056" y="4504685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Remote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776D4840-40B0-44D1-9EA7-320176B8D2CF}"/>
              </a:ext>
            </a:extLst>
          </p:cNvPr>
          <p:cNvSpPr/>
          <p:nvPr/>
        </p:nvSpPr>
        <p:spPr>
          <a:xfrm>
            <a:off x="6600056" y="5594194"/>
            <a:ext cx="3890506" cy="46166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algn="dist"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终极利器</a:t>
            </a:r>
            <a:r>
              <a:rPr lang="en-US" altLang="zh-CN" sz="24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sym typeface="Arial"/>
              </a:rPr>
              <a:t>Workflows</a:t>
            </a:r>
            <a:endParaRPr lang="zh-CN" altLang="en-US" sz="2400" b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FDA92C32-63E7-4E24-8A92-4C415829099E}"/>
              </a:ext>
            </a:extLst>
          </p:cNvPr>
          <p:cNvGrpSpPr/>
          <p:nvPr/>
        </p:nvGrpSpPr>
        <p:grpSpPr>
          <a:xfrm>
            <a:off x="4343050" y="1160643"/>
            <a:ext cx="1752950" cy="605880"/>
            <a:chOff x="4343050" y="1160643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E081EDAF-9224-4BBC-99B8-CA89797F8142}"/>
                </a:ext>
              </a:extLst>
            </p:cNvPr>
            <p:cNvGrpSpPr/>
            <p:nvPr/>
          </p:nvGrpSpPr>
          <p:grpSpPr>
            <a:xfrm>
              <a:off x="4343050" y="1160643"/>
              <a:ext cx="1752950" cy="605880"/>
              <a:chOff x="4602145" y="211015"/>
              <a:chExt cx="2298560" cy="794460"/>
            </a:xfrm>
          </p:grpSpPr>
          <p:sp>
            <p:nvSpPr>
              <p:cNvPr id="24" name="流程图: 终止 23">
                <a:extLst>
                  <a:ext uri="{FF2B5EF4-FFF2-40B4-BE49-F238E27FC236}">
                    <a16:creationId xmlns="" xmlns:a16="http://schemas.microsoft.com/office/drawing/2014/main" id="{E593CA49-1B4F-4102-9C0A-C5814E36A2E7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" name="流程图: 终止 1">
                <a:extLst>
                  <a:ext uri="{FF2B5EF4-FFF2-40B4-BE49-F238E27FC236}">
                    <a16:creationId xmlns="" xmlns:a16="http://schemas.microsoft.com/office/drawing/2014/main" id="{85C17F0F-F8A1-4947-BD89-CA01697C3C21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流程图: 终止 22">
                <a:extLst>
                  <a:ext uri="{FF2B5EF4-FFF2-40B4-BE49-F238E27FC236}">
                    <a16:creationId xmlns="" xmlns:a16="http://schemas.microsoft.com/office/drawing/2014/main" id="{6601980E-509B-4019-A4F8-CA09B5FA2B1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E9B6CAA7-DF84-484E-9C28-56061792A35A}"/>
                </a:ext>
              </a:extLst>
            </p:cNvPr>
            <p:cNvSpPr txBox="1"/>
            <p:nvPr/>
          </p:nvSpPr>
          <p:spPr>
            <a:xfrm>
              <a:off x="4872741" y="1179527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01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9D09F04C-D1E2-48A7-948D-10734D5B5B83}"/>
              </a:ext>
            </a:extLst>
          </p:cNvPr>
          <p:cNvGrpSpPr/>
          <p:nvPr/>
        </p:nvGrpSpPr>
        <p:grpSpPr>
          <a:xfrm>
            <a:off x="4343050" y="2250972"/>
            <a:ext cx="1752950" cy="605880"/>
            <a:chOff x="4343050" y="2250972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0" name="组合 49">
              <a:extLst>
                <a:ext uri="{FF2B5EF4-FFF2-40B4-BE49-F238E27FC236}">
                  <a16:creationId xmlns="" xmlns:a16="http://schemas.microsoft.com/office/drawing/2014/main" id="{452CD3E0-E59B-429A-9C9B-89DCBBE90DDA}"/>
                </a:ext>
              </a:extLst>
            </p:cNvPr>
            <p:cNvGrpSpPr/>
            <p:nvPr/>
          </p:nvGrpSpPr>
          <p:grpSpPr>
            <a:xfrm>
              <a:off x="4343050" y="2250972"/>
              <a:ext cx="1752950" cy="605880"/>
              <a:chOff x="4602145" y="211015"/>
              <a:chExt cx="2298560" cy="794460"/>
            </a:xfrm>
          </p:grpSpPr>
          <p:sp>
            <p:nvSpPr>
              <p:cNvPr id="51" name="流程图: 终止 50">
                <a:extLst>
                  <a:ext uri="{FF2B5EF4-FFF2-40B4-BE49-F238E27FC236}">
                    <a16:creationId xmlns="" xmlns:a16="http://schemas.microsoft.com/office/drawing/2014/main" id="{0ED95970-BEFA-46BA-88DE-16B99B3BFFDE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流程图: 终止 51">
                <a:extLst>
                  <a:ext uri="{FF2B5EF4-FFF2-40B4-BE49-F238E27FC236}">
                    <a16:creationId xmlns="" xmlns:a16="http://schemas.microsoft.com/office/drawing/2014/main" id="{E01DE3AB-3071-40DB-AB57-34B1917EE399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流程图: 终止 52">
                <a:extLst>
                  <a:ext uri="{FF2B5EF4-FFF2-40B4-BE49-F238E27FC236}">
                    <a16:creationId xmlns="" xmlns:a16="http://schemas.microsoft.com/office/drawing/2014/main" id="{B8B9DA37-53AA-412F-959E-17838283E9DF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="" xmlns:a16="http://schemas.microsoft.com/office/drawing/2014/main" id="{84E060EF-CF74-4B6E-BAE1-3A7519A03AF0}"/>
                </a:ext>
              </a:extLst>
            </p:cNvPr>
            <p:cNvSpPr txBox="1"/>
            <p:nvPr/>
          </p:nvSpPr>
          <p:spPr>
            <a:xfrm>
              <a:off x="4872741" y="2291691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02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482C3D2D-4753-4361-A716-85DEDDA72901}"/>
              </a:ext>
            </a:extLst>
          </p:cNvPr>
          <p:cNvGrpSpPr/>
          <p:nvPr/>
        </p:nvGrpSpPr>
        <p:grpSpPr>
          <a:xfrm>
            <a:off x="4343050" y="3341301"/>
            <a:ext cx="1752950" cy="605880"/>
            <a:chOff x="4343050" y="3341301"/>
            <a:chExt cx="1752950" cy="605880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4" name="组合 53">
              <a:extLst>
                <a:ext uri="{FF2B5EF4-FFF2-40B4-BE49-F238E27FC236}">
                  <a16:creationId xmlns="" xmlns:a16="http://schemas.microsoft.com/office/drawing/2014/main" id="{8CCAD882-888A-4D70-8C8E-C6D636F1B8D4}"/>
                </a:ext>
              </a:extLst>
            </p:cNvPr>
            <p:cNvGrpSpPr/>
            <p:nvPr/>
          </p:nvGrpSpPr>
          <p:grpSpPr>
            <a:xfrm>
              <a:off x="4343050" y="3341301"/>
              <a:ext cx="1752950" cy="605880"/>
              <a:chOff x="4602145" y="211015"/>
              <a:chExt cx="2298560" cy="794460"/>
            </a:xfrm>
          </p:grpSpPr>
          <p:sp>
            <p:nvSpPr>
              <p:cNvPr id="55" name="流程图: 终止 54">
                <a:extLst>
                  <a:ext uri="{FF2B5EF4-FFF2-40B4-BE49-F238E27FC236}">
                    <a16:creationId xmlns="" xmlns:a16="http://schemas.microsoft.com/office/drawing/2014/main" id="{49B8D226-DCF4-4FA6-89FC-0D0CEE67A1AC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6" name="流程图: 终止 55">
                <a:extLst>
                  <a:ext uri="{FF2B5EF4-FFF2-40B4-BE49-F238E27FC236}">
                    <a16:creationId xmlns="" xmlns:a16="http://schemas.microsoft.com/office/drawing/2014/main" id="{B1E1DF72-638B-4928-A36A-9216C161FB72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7" name="流程图: 终止 56">
                <a:extLst>
                  <a:ext uri="{FF2B5EF4-FFF2-40B4-BE49-F238E27FC236}">
                    <a16:creationId xmlns="" xmlns:a16="http://schemas.microsoft.com/office/drawing/2014/main" id="{D42FA9AC-B76A-4619-832B-7DD3F712616C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="" xmlns:a16="http://schemas.microsoft.com/office/drawing/2014/main" id="{79DFB905-101D-47A2-8467-36821BCA9595}"/>
                </a:ext>
              </a:extLst>
            </p:cNvPr>
            <p:cNvSpPr txBox="1"/>
            <p:nvPr/>
          </p:nvSpPr>
          <p:spPr>
            <a:xfrm>
              <a:off x="4872741" y="3403855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03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C84B7D40-B194-4BBC-BC0B-D8B4A78F3F82}"/>
              </a:ext>
            </a:extLst>
          </p:cNvPr>
          <p:cNvGrpSpPr/>
          <p:nvPr/>
        </p:nvGrpSpPr>
        <p:grpSpPr>
          <a:xfrm>
            <a:off x="4343050" y="4431630"/>
            <a:ext cx="1752950" cy="607609"/>
            <a:chOff x="4343050" y="4431630"/>
            <a:chExt cx="1752950" cy="607609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58" name="组合 57">
              <a:extLst>
                <a:ext uri="{FF2B5EF4-FFF2-40B4-BE49-F238E27FC236}">
                  <a16:creationId xmlns="" xmlns:a16="http://schemas.microsoft.com/office/drawing/2014/main" id="{36FC00AC-D677-4B98-9979-52B16F3B0C87}"/>
                </a:ext>
              </a:extLst>
            </p:cNvPr>
            <p:cNvGrpSpPr/>
            <p:nvPr/>
          </p:nvGrpSpPr>
          <p:grpSpPr>
            <a:xfrm>
              <a:off x="4343050" y="4431630"/>
              <a:ext cx="1752950" cy="605880"/>
              <a:chOff x="4602145" y="211015"/>
              <a:chExt cx="2298560" cy="794460"/>
            </a:xfrm>
          </p:grpSpPr>
          <p:sp>
            <p:nvSpPr>
              <p:cNvPr id="59" name="流程图: 终止 58">
                <a:extLst>
                  <a:ext uri="{FF2B5EF4-FFF2-40B4-BE49-F238E27FC236}">
                    <a16:creationId xmlns="" xmlns:a16="http://schemas.microsoft.com/office/drawing/2014/main" id="{1C29FF16-2D1B-4713-809F-F89C36F92A50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0" name="流程图: 终止 59">
                <a:extLst>
                  <a:ext uri="{FF2B5EF4-FFF2-40B4-BE49-F238E27FC236}">
                    <a16:creationId xmlns="" xmlns:a16="http://schemas.microsoft.com/office/drawing/2014/main" id="{DF0CAB27-66D6-4B64-9611-CDF203E5E718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1" name="流程图: 终止 60">
                <a:extLst>
                  <a:ext uri="{FF2B5EF4-FFF2-40B4-BE49-F238E27FC236}">
                    <a16:creationId xmlns="" xmlns:a16="http://schemas.microsoft.com/office/drawing/2014/main" id="{CEA0FFCE-71C9-437B-BC0F-B6FC4B7E05F6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="" xmlns:a16="http://schemas.microsoft.com/office/drawing/2014/main" id="{7F0C4187-4782-40A5-A2A8-B08D281B08F9}"/>
                </a:ext>
              </a:extLst>
            </p:cNvPr>
            <p:cNvSpPr txBox="1"/>
            <p:nvPr/>
          </p:nvSpPr>
          <p:spPr>
            <a:xfrm>
              <a:off x="4872741" y="4516019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04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7FCE594C-3CB2-48F2-883F-9EE9FC3B2F34}"/>
              </a:ext>
            </a:extLst>
          </p:cNvPr>
          <p:cNvGrpSpPr/>
          <p:nvPr/>
        </p:nvGrpSpPr>
        <p:grpSpPr>
          <a:xfrm>
            <a:off x="4343050" y="5521958"/>
            <a:ext cx="1752950" cy="629443"/>
            <a:chOff x="4343050" y="5521958"/>
            <a:chExt cx="1752950" cy="629443"/>
          </a:xfrm>
          <a:effectLst>
            <a:outerShdw blurRad="50800" dist="508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62" name="组合 61">
              <a:extLst>
                <a:ext uri="{FF2B5EF4-FFF2-40B4-BE49-F238E27FC236}">
                  <a16:creationId xmlns="" xmlns:a16="http://schemas.microsoft.com/office/drawing/2014/main" id="{200E0CA7-6F52-4BEB-ABB0-AE0B5137F683}"/>
                </a:ext>
              </a:extLst>
            </p:cNvPr>
            <p:cNvGrpSpPr/>
            <p:nvPr/>
          </p:nvGrpSpPr>
          <p:grpSpPr>
            <a:xfrm>
              <a:off x="4343050" y="5521958"/>
              <a:ext cx="1752950" cy="605880"/>
              <a:chOff x="4602145" y="211015"/>
              <a:chExt cx="2298560" cy="794460"/>
            </a:xfrm>
          </p:grpSpPr>
          <p:sp>
            <p:nvSpPr>
              <p:cNvPr id="63" name="流程图: 终止 62">
                <a:extLst>
                  <a:ext uri="{FF2B5EF4-FFF2-40B4-BE49-F238E27FC236}">
                    <a16:creationId xmlns="" xmlns:a16="http://schemas.microsoft.com/office/drawing/2014/main" id="{8944F51F-289D-4131-A0E5-391D86878C86}"/>
                  </a:ext>
                </a:extLst>
              </p:cNvPr>
              <p:cNvSpPr/>
              <p:nvPr/>
            </p:nvSpPr>
            <p:spPr>
              <a:xfrm>
                <a:off x="5061857" y="523152"/>
                <a:ext cx="1838848" cy="482323"/>
              </a:xfrm>
              <a:prstGeom prst="flowChartTerminator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4" name="流程图: 终止 63">
                <a:extLst>
                  <a:ext uri="{FF2B5EF4-FFF2-40B4-BE49-F238E27FC236}">
                    <a16:creationId xmlns="" xmlns:a16="http://schemas.microsoft.com/office/drawing/2014/main" id="{D5CA549A-29F5-4FA7-B82E-3198648BA7DF}"/>
                  </a:ext>
                </a:extLst>
              </p:cNvPr>
              <p:cNvSpPr/>
              <p:nvPr/>
            </p:nvSpPr>
            <p:spPr>
              <a:xfrm>
                <a:off x="4602145" y="211015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5" name="流程图: 终止 64">
                <a:extLst>
                  <a:ext uri="{FF2B5EF4-FFF2-40B4-BE49-F238E27FC236}">
                    <a16:creationId xmlns="" xmlns:a16="http://schemas.microsoft.com/office/drawing/2014/main" id="{F5E954E0-2EED-467C-83D6-215D50669997}"/>
                  </a:ext>
                </a:extLst>
              </p:cNvPr>
              <p:cNvSpPr/>
              <p:nvPr/>
            </p:nvSpPr>
            <p:spPr>
              <a:xfrm>
                <a:off x="5061857" y="479326"/>
                <a:ext cx="1838848" cy="482321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="" xmlns:a16="http://schemas.microsoft.com/office/drawing/2014/main" id="{36CC9005-DD10-4822-BCF8-5B8AC61754F6}"/>
                </a:ext>
              </a:extLst>
            </p:cNvPr>
            <p:cNvSpPr txBox="1"/>
            <p:nvPr/>
          </p:nvSpPr>
          <p:spPr>
            <a:xfrm>
              <a:off x="4872741" y="5628181"/>
              <a:ext cx="698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05</a:t>
              </a:r>
              <a:endParaRPr lang="zh-CN" altLang="en-US" sz="2800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8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286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4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2" grpId="0"/>
          <p:bldP spid="12" grpId="0"/>
          <p:bldP spid="66" grpId="0" animBg="1"/>
          <p:bldP spid="67" grpId="0" animBg="1"/>
          <p:bldP spid="68" grpId="0" animBg="1"/>
          <p:bldP spid="69" grpId="0" animBg="1"/>
          <p:bldP spid="70" grpId="0" animBg="1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2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3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7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286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9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0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1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22" grpId="0"/>
          <p:bldP spid="12" grpId="0"/>
          <p:bldP spid="66" grpId="0" animBg="1"/>
          <p:bldP spid="67" grpId="0" animBg="1"/>
          <p:bldP spid="68" grpId="0" animBg="1"/>
          <p:bldP spid="69" grpId="0" animBg="1"/>
          <p:bldP spid="7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01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sym typeface="Arial"/>
              </a:rPr>
              <a:t>简便易用的</a:t>
            </a:r>
            <a:r>
              <a:rPr lang="en-US" altLang="zh-CN" sz="6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sym typeface="Arial"/>
              </a:rPr>
              <a:t>Manico</a:t>
            </a:r>
            <a:endParaRPr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=""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=""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=""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We have many PowerPoint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templates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2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占位符 69">
            <a:extLst>
              <a:ext uri="{FF2B5EF4-FFF2-40B4-BE49-F238E27FC236}">
                <a16:creationId xmlns="" xmlns:a16="http://schemas.microsoft.com/office/drawing/2014/main" id="{7CB0DD61-528B-4900-8226-1CD0F1817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2" b="30717"/>
          <a:stretch/>
        </p:blipFill>
        <p:spPr>
          <a:xfrm>
            <a:off x="225385" y="737667"/>
            <a:ext cx="11741229" cy="3715691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pic>
      <p:sp>
        <p:nvSpPr>
          <p:cNvPr id="53" name="Text Placeholder 1">
            <a:extLst>
              <a:ext uri="{FF2B5EF4-FFF2-40B4-BE49-F238E27FC236}">
                <a16:creationId xmlns="" xmlns:a16="http://schemas.microsoft.com/office/drawing/2014/main" id="{B6936467-3733-4DD6-BAFE-EE1E96D9669C}"/>
              </a:ext>
            </a:extLst>
          </p:cNvPr>
          <p:cNvSpPr txBox="1">
            <a:spLocks/>
          </p:cNvSpPr>
          <p:nvPr/>
        </p:nvSpPr>
        <p:spPr>
          <a:xfrm>
            <a:off x="450772" y="4748592"/>
            <a:ext cx="3655129" cy="35981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sym typeface="Arial"/>
              </a:rPr>
              <a:t>Manico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sym typeface="Arial"/>
              </a:rPr>
              <a:t>简介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sym typeface="Arial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="" xmlns:a16="http://schemas.microsoft.com/office/drawing/2014/main" id="{77C55F3F-AAFB-4293-A334-6137C7E80236}"/>
              </a:ext>
            </a:extLst>
          </p:cNvPr>
          <p:cNvCxnSpPr>
            <a:cxnSpLocks/>
          </p:cNvCxnSpPr>
          <p:nvPr/>
        </p:nvCxnSpPr>
        <p:spPr>
          <a:xfrm>
            <a:off x="225385" y="5299316"/>
            <a:ext cx="11741229" cy="0"/>
          </a:xfrm>
          <a:prstGeom prst="line">
            <a:avLst/>
          </a:prstGeom>
          <a:noFill/>
          <a:ln w="9525" cap="flat" cmpd="sng" algn="ctr">
            <a:solidFill>
              <a:srgbClr val="46556A"/>
            </a:solidFill>
            <a:prstDash val="solid"/>
          </a:ln>
          <a:effectLst/>
        </p:spPr>
      </p:cxnSp>
      <p:sp>
        <p:nvSpPr>
          <p:cNvPr id="55" name="矩形 47">
            <a:extLst>
              <a:ext uri="{FF2B5EF4-FFF2-40B4-BE49-F238E27FC236}">
                <a16:creationId xmlns="" xmlns:a16="http://schemas.microsoft.com/office/drawing/2014/main" id="{25A603CF-AFF9-49F4-A7EE-21F5026BD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06" y="5545114"/>
            <a:ext cx="11643007" cy="43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200000"/>
              </a:lnSpc>
              <a:buNone/>
            </a:pPr>
            <a:r>
              <a:rPr lang="x-none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</a:t>
            </a:r>
            <a:r>
              <a:rPr lang="x-none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anico </a:t>
            </a: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是一款很轻量级，简单易用的给 </a:t>
            </a:r>
            <a:r>
              <a:rPr lang="en-US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Mac</a:t>
            </a: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内</a:t>
            </a:r>
            <a:r>
              <a:rPr lang="en-US" altLang="zh-CN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App </a:t>
            </a:r>
            <a:r>
              <a:rPr lang="zh-CN" altLang="en-US" sz="1200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自定义设置快捷键的 应用软件。 </a:t>
            </a:r>
            <a:endParaRPr lang="zh-CN" altLang="en-US" sz="1200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BA7B217-D3E3-4A48-9765-4785921F83A6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6" name="直接连接符 55">
              <a:extLst>
                <a:ext uri="{FF2B5EF4-FFF2-40B4-BE49-F238E27FC236}">
                  <a16:creationId xmlns="" xmlns:a16="http://schemas.microsoft.com/office/drawing/2014/main" id="{16B3BA05-A024-4573-8E97-55C633AF0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ABD411C2-117A-4477-A141-79FA8B3A7227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年度重要物资采购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1CBD1EF4-397F-4BEE-9884-50E8FD7CCFB5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="" xmlns:a16="http://schemas.microsoft.com/office/drawing/2014/main" id="{01529494-2998-4BCD-AC7E-28BDEAE7956A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D6FA5799-1259-4DAB-B0C6-F3A0FBB8122B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1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D3EBE285-FC96-4032-88A5-DC7B67E36D0F}"/>
              </a:ext>
            </a:extLst>
          </p:cNvPr>
          <p:cNvSpPr/>
          <p:nvPr/>
        </p:nvSpPr>
        <p:spPr>
          <a:xfrm>
            <a:off x="1689891" y="1377263"/>
            <a:ext cx="4077971" cy="244221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4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51A4DFE2-BBF2-46F3-9EC8-4D8F87459034}"/>
              </a:ext>
            </a:extLst>
          </p:cNvPr>
          <p:cNvSpPr/>
          <p:nvPr/>
        </p:nvSpPr>
        <p:spPr>
          <a:xfrm>
            <a:off x="8025193" y="1604185"/>
            <a:ext cx="3096617" cy="196969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0" name="Rectangle 4">
            <a:extLst>
              <a:ext uri="{FF2B5EF4-FFF2-40B4-BE49-F238E27FC236}">
                <a16:creationId xmlns="" xmlns:a16="http://schemas.microsoft.com/office/drawing/2014/main" id="{F2591551-531A-4132-B133-5965EA5D4706}"/>
              </a:ext>
            </a:extLst>
          </p:cNvPr>
          <p:cNvSpPr/>
          <p:nvPr/>
        </p:nvSpPr>
        <p:spPr>
          <a:xfrm>
            <a:off x="5644863" y="3819473"/>
            <a:ext cx="3055428" cy="1678675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1" name="Rectangle 5">
            <a:extLst>
              <a:ext uri="{FF2B5EF4-FFF2-40B4-BE49-F238E27FC236}">
                <a16:creationId xmlns="" xmlns:a16="http://schemas.microsoft.com/office/drawing/2014/main" id="{9902FC10-49DA-48EE-A421-A438687697A7}"/>
              </a:ext>
            </a:extLst>
          </p:cNvPr>
          <p:cNvSpPr/>
          <p:nvPr/>
        </p:nvSpPr>
        <p:spPr>
          <a:xfrm>
            <a:off x="5981927" y="2964983"/>
            <a:ext cx="2927336" cy="21572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Arial"/>
              <a:ea typeface="微软雅黑"/>
              <a:sym typeface="Arial"/>
            </a:endParaRPr>
          </a:p>
        </p:txBody>
      </p:sp>
      <p:sp>
        <p:nvSpPr>
          <p:cNvPr id="82" name="TextBox 6">
            <a:extLst>
              <a:ext uri="{FF2B5EF4-FFF2-40B4-BE49-F238E27FC236}">
                <a16:creationId xmlns="" xmlns:a16="http://schemas.microsoft.com/office/drawing/2014/main" id="{9EE9BBA9-ABED-4DB5-AEAC-90540D149895}"/>
              </a:ext>
            </a:extLst>
          </p:cNvPr>
          <p:cNvSpPr txBox="1"/>
          <p:nvPr/>
        </p:nvSpPr>
        <p:spPr>
          <a:xfrm>
            <a:off x="6288969" y="4474144"/>
            <a:ext cx="2313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工作的及时性和时效性</a:t>
            </a:r>
          </a:p>
        </p:txBody>
      </p:sp>
      <p:grpSp>
        <p:nvGrpSpPr>
          <p:cNvPr id="83" name="Group 9">
            <a:extLst>
              <a:ext uri="{FF2B5EF4-FFF2-40B4-BE49-F238E27FC236}">
                <a16:creationId xmlns="" xmlns:a16="http://schemas.microsoft.com/office/drawing/2014/main" id="{38CF1386-E9B6-4AB1-8F5F-91DC248B2736}"/>
              </a:ext>
            </a:extLst>
          </p:cNvPr>
          <p:cNvGrpSpPr/>
          <p:nvPr/>
        </p:nvGrpSpPr>
        <p:grpSpPr>
          <a:xfrm>
            <a:off x="1602049" y="5335983"/>
            <a:ext cx="6511752" cy="792046"/>
            <a:chOff x="6371772" y="1945338"/>
            <a:chExt cx="6511752" cy="792045"/>
          </a:xfrm>
        </p:grpSpPr>
        <p:sp>
          <p:nvSpPr>
            <p:cNvPr id="85" name="Subtitle 2">
              <a:extLst>
                <a:ext uri="{FF2B5EF4-FFF2-40B4-BE49-F238E27FC236}">
                  <a16:creationId xmlns="" xmlns:a16="http://schemas.microsoft.com/office/drawing/2014/main" id="{49EDA9EE-325A-48C2-82D9-FA4A94462334}"/>
                </a:ext>
              </a:extLst>
            </p:cNvPr>
            <p:cNvSpPr txBox="1">
              <a:spLocks/>
            </p:cNvSpPr>
            <p:nvPr/>
          </p:nvSpPr>
          <p:spPr>
            <a:xfrm>
              <a:off x="6371772" y="2396743"/>
              <a:ext cx="6511752" cy="340640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因为是收费的，我们先去下载个破解版的。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6" name="TextBox 12">
              <a:extLst>
                <a:ext uri="{FF2B5EF4-FFF2-40B4-BE49-F238E27FC236}">
                  <a16:creationId xmlns="" xmlns:a16="http://schemas.microsoft.com/office/drawing/2014/main" id="{4A19B37C-4340-48FE-BEB2-D48916C241B1}"/>
                </a:ext>
              </a:extLst>
            </p:cNvPr>
            <p:cNvSpPr txBox="1"/>
            <p:nvPr/>
          </p:nvSpPr>
          <p:spPr>
            <a:xfrm>
              <a:off x="6371772" y="1945338"/>
              <a:ext cx="1287532" cy="420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3" b="1" dirty="0" smtClean="0">
                  <a:solidFill>
                    <a:srgbClr val="314865"/>
                  </a:solidFill>
                  <a:latin typeface="Arial"/>
                  <a:ea typeface="微软雅黑"/>
                  <a:sym typeface="Arial"/>
                </a:rPr>
                <a:t>简单配置</a:t>
              </a:r>
              <a:endParaRPr lang="zh-CN" altLang="en-US" sz="2133" b="1" dirty="0">
                <a:solidFill>
                  <a:srgbClr val="314865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AFB6928D-FADF-4AF9-B124-4C4E94A7D632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74C781AD-222C-4F9F-96C0-3440883CB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3C0B5790-2A73-4EF8-A226-8B181B6383AA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年度重要物资采购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D55B426F-8450-40B6-87C9-B1AC7566E04E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B51DD6AF-C2CB-4CAD-B64A-F7897730127F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8976B9A0-7F89-4F27-B986-0B3B67497E9F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194">
            <a:extLst>
              <a:ext uri="{FF2B5EF4-FFF2-40B4-BE49-F238E27FC236}">
                <a16:creationId xmlns="" xmlns:a16="http://schemas.microsoft.com/office/drawing/2014/main" id="{AFD50090-A2F5-4818-9619-9BDB4C7F944E}"/>
              </a:ext>
            </a:extLst>
          </p:cNvPr>
          <p:cNvSpPr txBox="1"/>
          <p:nvPr/>
        </p:nvSpPr>
        <p:spPr>
          <a:xfrm>
            <a:off x="5700889" y="1903373"/>
            <a:ext cx="234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自定义</a:t>
            </a:r>
            <a:r>
              <a:rPr lang="en-US" altLang="zh-CN" sz="20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App</a:t>
            </a:r>
            <a:r>
              <a:rPr lang="zh-CN" altLang="en-US" sz="2000" b="1" dirty="0" smtClean="0">
                <a:solidFill>
                  <a:srgbClr val="314865"/>
                </a:solidFill>
                <a:latin typeface="Arial"/>
                <a:ea typeface="微软雅黑"/>
                <a:sym typeface="Arial"/>
              </a:rPr>
              <a:t>快捷键</a:t>
            </a:r>
            <a:endParaRPr lang="zh-CN" altLang="en-US" sz="2000" b="1" dirty="0">
              <a:solidFill>
                <a:srgbClr val="314865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7173F4DB-65C3-4DC3-AB61-FBE6A94341A0}"/>
              </a:ext>
            </a:extLst>
          </p:cNvPr>
          <p:cNvCxnSpPr>
            <a:cxnSpLocks/>
          </p:cNvCxnSpPr>
          <p:nvPr/>
        </p:nvCxnSpPr>
        <p:spPr>
          <a:xfrm>
            <a:off x="5849178" y="2411898"/>
            <a:ext cx="3141289" cy="1"/>
          </a:xfrm>
          <a:prstGeom prst="line">
            <a:avLst/>
          </a:prstGeom>
          <a:ln w="19050">
            <a:solidFill>
              <a:srgbClr val="314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107">
            <a:extLst>
              <a:ext uri="{FF2B5EF4-FFF2-40B4-BE49-F238E27FC236}">
                <a16:creationId xmlns="" xmlns:a16="http://schemas.microsoft.com/office/drawing/2014/main" id="{D466277C-A4C3-4295-8DE2-922B2241BD45}"/>
              </a:ext>
            </a:extLst>
          </p:cNvPr>
          <p:cNvSpPr txBox="1"/>
          <p:nvPr/>
        </p:nvSpPr>
        <p:spPr>
          <a:xfrm>
            <a:off x="5726037" y="2904580"/>
            <a:ext cx="4250169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平时工作中、可能我们需要打开很多不同的应用、来回切换屏幕等等、每次打开一个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App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、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都需要手指切换到鼠标然后到导航栏去找、打开， 相信是非常浪费时间的操作。 我们直接使用这款软件直接把我们的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App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rPr>
              <a:t>设置成 相应的快捷键。 相信不仅可以有效提高效率。还能让我们更轻松的完成工作。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DAE88FD6-4819-46EF-B41F-01719E598067}"/>
              </a:ext>
            </a:extLst>
          </p:cNvPr>
          <p:cNvSpPr/>
          <p:nvPr/>
        </p:nvSpPr>
        <p:spPr>
          <a:xfrm>
            <a:off x="-13312" y="1774181"/>
            <a:ext cx="5331846" cy="37430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gradFill flip="none" rotWithShape="1">
              <a:gsLst>
                <a:gs pos="0">
                  <a:schemeClr val="bg1">
                    <a:lumMod val="71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="" xmlns:a16="http://schemas.microsoft.com/office/drawing/2014/main" id="{0C1016EB-5C43-431C-9B31-94F63DF7C9AB}"/>
              </a:ext>
            </a:extLst>
          </p:cNvPr>
          <p:cNvSpPr/>
          <p:nvPr/>
        </p:nvSpPr>
        <p:spPr>
          <a:xfrm>
            <a:off x="11044718" y="1774182"/>
            <a:ext cx="1160595" cy="3743030"/>
          </a:xfrm>
          <a:prstGeom prst="rect">
            <a:avLst/>
          </a:prstGeom>
          <a:solidFill>
            <a:srgbClr val="314865"/>
          </a:solidFill>
          <a:ln w="25400">
            <a:solidFill>
              <a:srgbClr val="31486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solidFill>
                <a:prstClr val="white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3EEBDB97-836A-4B37-8F02-E72936CA8677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51" name="直接连接符 50">
              <a:extLst>
                <a:ext uri="{FF2B5EF4-FFF2-40B4-BE49-F238E27FC236}">
                  <a16:creationId xmlns="" xmlns:a16="http://schemas.microsoft.com/office/drawing/2014/main" id="{DD5E424E-1073-4845-B7CF-B1AB2CF7A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="" xmlns:a16="http://schemas.microsoft.com/office/drawing/2014/main" id="{AB24EBBE-A32A-4EAF-BFB1-E646BD7F4538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年度重要物资采购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ABCCAAA6-7342-44A2-89BD-4B71288C3D54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="" xmlns:a16="http://schemas.microsoft.com/office/drawing/2014/main" id="{21D89178-BEC5-41E8-AEE1-748EE313FF8D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="" xmlns:a16="http://schemas.microsoft.com/office/drawing/2014/main" id="{1C4AA9AE-EDBE-4BD6-A521-B87368347378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 40">
            <a:extLst>
              <a:ext uri="{FF2B5EF4-FFF2-40B4-BE49-F238E27FC236}">
                <a16:creationId xmlns="" xmlns:a16="http://schemas.microsoft.com/office/drawing/2014/main" id="{DF1E45E8-DD8A-4748-965C-0A7706F3CFD5}"/>
              </a:ext>
            </a:extLst>
          </p:cNvPr>
          <p:cNvSpPr>
            <a:spLocks/>
          </p:cNvSpPr>
          <p:nvPr/>
        </p:nvSpPr>
        <p:spPr bwMode="auto">
          <a:xfrm>
            <a:off x="2640013" y="1368426"/>
            <a:ext cx="2346325" cy="1181100"/>
          </a:xfrm>
          <a:custGeom>
            <a:avLst/>
            <a:gdLst>
              <a:gd name="T0" fmla="*/ 1091 w 1091"/>
              <a:gd name="T1" fmla="*/ 491 h 550"/>
              <a:gd name="T2" fmla="*/ 1032 w 1091"/>
              <a:gd name="T3" fmla="*/ 550 h 550"/>
              <a:gd name="T4" fmla="*/ 973 w 1091"/>
              <a:gd name="T5" fmla="*/ 491 h 550"/>
              <a:gd name="T6" fmla="*/ 1008 w 1091"/>
              <a:gd name="T7" fmla="*/ 491 h 550"/>
              <a:gd name="T8" fmla="*/ 527 w 1091"/>
              <a:gd name="T9" fmla="*/ 44 h 550"/>
              <a:gd name="T10" fmla="*/ 44 w 1091"/>
              <a:gd name="T11" fmla="*/ 527 h 550"/>
              <a:gd name="T12" fmla="*/ 44 w 1091"/>
              <a:gd name="T13" fmla="*/ 527 h 550"/>
              <a:gd name="T14" fmla="*/ 0 w 1091"/>
              <a:gd name="T15" fmla="*/ 527 h 550"/>
              <a:gd name="T16" fmla="*/ 0 w 1091"/>
              <a:gd name="T17" fmla="*/ 527 h 550"/>
              <a:gd name="T18" fmla="*/ 527 w 1091"/>
              <a:gd name="T19" fmla="*/ 0 h 550"/>
              <a:gd name="T20" fmla="*/ 1052 w 1091"/>
              <a:gd name="T21" fmla="*/ 491 h 550"/>
              <a:gd name="T22" fmla="*/ 1091 w 1091"/>
              <a:gd name="T23" fmla="*/ 491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1" h="550">
                <a:moveTo>
                  <a:pt x="1091" y="491"/>
                </a:moveTo>
                <a:cubicBezTo>
                  <a:pt x="1032" y="550"/>
                  <a:pt x="1032" y="550"/>
                  <a:pt x="1032" y="550"/>
                </a:cubicBezTo>
                <a:cubicBezTo>
                  <a:pt x="973" y="491"/>
                  <a:pt x="973" y="491"/>
                  <a:pt x="973" y="491"/>
                </a:cubicBezTo>
                <a:cubicBezTo>
                  <a:pt x="1008" y="491"/>
                  <a:pt x="1008" y="491"/>
                  <a:pt x="1008" y="491"/>
                </a:cubicBezTo>
                <a:cubicBezTo>
                  <a:pt x="990" y="241"/>
                  <a:pt x="781" y="44"/>
                  <a:pt x="527" y="44"/>
                </a:cubicBezTo>
                <a:cubicBezTo>
                  <a:pt x="260" y="44"/>
                  <a:pt x="44" y="261"/>
                  <a:pt x="44" y="527"/>
                </a:cubicBezTo>
                <a:cubicBezTo>
                  <a:pt x="44" y="527"/>
                  <a:pt x="44" y="527"/>
                  <a:pt x="44" y="527"/>
                </a:cubicBezTo>
                <a:cubicBezTo>
                  <a:pt x="0" y="527"/>
                  <a:pt x="0" y="527"/>
                  <a:pt x="0" y="527"/>
                </a:cubicBezTo>
                <a:cubicBezTo>
                  <a:pt x="0" y="527"/>
                  <a:pt x="0" y="527"/>
                  <a:pt x="0" y="527"/>
                </a:cubicBezTo>
                <a:cubicBezTo>
                  <a:pt x="0" y="236"/>
                  <a:pt x="236" y="0"/>
                  <a:pt x="527" y="0"/>
                </a:cubicBezTo>
                <a:cubicBezTo>
                  <a:pt x="805" y="0"/>
                  <a:pt x="1034" y="217"/>
                  <a:pt x="1052" y="491"/>
                </a:cubicBezTo>
                <a:lnTo>
                  <a:pt x="1091" y="491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3" name="Freeform 41">
            <a:extLst>
              <a:ext uri="{FF2B5EF4-FFF2-40B4-BE49-F238E27FC236}">
                <a16:creationId xmlns="" xmlns:a16="http://schemas.microsoft.com/office/drawing/2014/main" id="{AC201BD7-8AD5-45F0-AA64-20AF3A79B942}"/>
              </a:ext>
            </a:extLst>
          </p:cNvPr>
          <p:cNvSpPr>
            <a:spLocks/>
          </p:cNvSpPr>
          <p:nvPr/>
        </p:nvSpPr>
        <p:spPr bwMode="auto">
          <a:xfrm>
            <a:off x="4919663" y="4703764"/>
            <a:ext cx="2346325" cy="1177925"/>
          </a:xfrm>
          <a:custGeom>
            <a:avLst/>
            <a:gdLst>
              <a:gd name="T0" fmla="*/ 1090 w 1090"/>
              <a:gd name="T1" fmla="*/ 59 h 549"/>
              <a:gd name="T2" fmla="*/ 1031 w 1090"/>
              <a:gd name="T3" fmla="*/ 0 h 549"/>
              <a:gd name="T4" fmla="*/ 972 w 1090"/>
              <a:gd name="T5" fmla="*/ 59 h 549"/>
              <a:gd name="T6" fmla="*/ 1008 w 1090"/>
              <a:gd name="T7" fmla="*/ 59 h 549"/>
              <a:gd name="T8" fmla="*/ 526 w 1090"/>
              <a:gd name="T9" fmla="*/ 506 h 549"/>
              <a:gd name="T10" fmla="*/ 43 w 1090"/>
              <a:gd name="T11" fmla="*/ 23 h 549"/>
              <a:gd name="T12" fmla="*/ 43 w 1090"/>
              <a:gd name="T13" fmla="*/ 23 h 549"/>
              <a:gd name="T14" fmla="*/ 0 w 1090"/>
              <a:gd name="T15" fmla="*/ 23 h 549"/>
              <a:gd name="T16" fmla="*/ 0 w 1090"/>
              <a:gd name="T17" fmla="*/ 23 h 549"/>
              <a:gd name="T18" fmla="*/ 526 w 1090"/>
              <a:gd name="T19" fmla="*/ 549 h 549"/>
              <a:gd name="T20" fmla="*/ 1052 w 1090"/>
              <a:gd name="T21" fmla="*/ 59 h 549"/>
              <a:gd name="T22" fmla="*/ 1090 w 1090"/>
              <a:gd name="T23" fmla="*/ 59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0" h="549">
                <a:moveTo>
                  <a:pt x="1090" y="59"/>
                </a:moveTo>
                <a:cubicBezTo>
                  <a:pt x="1031" y="0"/>
                  <a:pt x="1031" y="0"/>
                  <a:pt x="1031" y="0"/>
                </a:cubicBezTo>
                <a:cubicBezTo>
                  <a:pt x="972" y="59"/>
                  <a:pt x="972" y="59"/>
                  <a:pt x="972" y="59"/>
                </a:cubicBezTo>
                <a:cubicBezTo>
                  <a:pt x="1008" y="59"/>
                  <a:pt x="1008" y="59"/>
                  <a:pt x="1008" y="59"/>
                </a:cubicBezTo>
                <a:cubicBezTo>
                  <a:pt x="989" y="308"/>
                  <a:pt x="781" y="506"/>
                  <a:pt x="526" y="506"/>
                </a:cubicBezTo>
                <a:cubicBezTo>
                  <a:pt x="260" y="506"/>
                  <a:pt x="43" y="289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13"/>
                  <a:pt x="236" y="549"/>
                  <a:pt x="526" y="549"/>
                </a:cubicBezTo>
                <a:cubicBezTo>
                  <a:pt x="805" y="549"/>
                  <a:pt x="1033" y="332"/>
                  <a:pt x="1052" y="59"/>
                </a:cubicBezTo>
                <a:lnTo>
                  <a:pt x="1090" y="59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0">
              <a:solidFill>
                <a:schemeClr val="bg2">
                  <a:lumMod val="50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4" name="Freeform 42">
            <a:extLst>
              <a:ext uri="{FF2B5EF4-FFF2-40B4-BE49-F238E27FC236}">
                <a16:creationId xmlns="" xmlns:a16="http://schemas.microsoft.com/office/drawing/2014/main" id="{F7E48848-9174-4CEA-A521-9FC0A7169A12}"/>
              </a:ext>
            </a:extLst>
          </p:cNvPr>
          <p:cNvSpPr>
            <a:spLocks/>
          </p:cNvSpPr>
          <p:nvPr/>
        </p:nvSpPr>
        <p:spPr bwMode="auto">
          <a:xfrm>
            <a:off x="7265988" y="1368426"/>
            <a:ext cx="2346325" cy="1181100"/>
          </a:xfrm>
          <a:custGeom>
            <a:avLst/>
            <a:gdLst>
              <a:gd name="T0" fmla="*/ 1091 w 1091"/>
              <a:gd name="T1" fmla="*/ 491 h 550"/>
              <a:gd name="T2" fmla="*/ 1032 w 1091"/>
              <a:gd name="T3" fmla="*/ 550 h 550"/>
              <a:gd name="T4" fmla="*/ 973 w 1091"/>
              <a:gd name="T5" fmla="*/ 491 h 550"/>
              <a:gd name="T6" fmla="*/ 1009 w 1091"/>
              <a:gd name="T7" fmla="*/ 491 h 550"/>
              <a:gd name="T8" fmla="*/ 527 w 1091"/>
              <a:gd name="T9" fmla="*/ 44 h 550"/>
              <a:gd name="T10" fmla="*/ 44 w 1091"/>
              <a:gd name="T11" fmla="*/ 527 h 550"/>
              <a:gd name="T12" fmla="*/ 44 w 1091"/>
              <a:gd name="T13" fmla="*/ 527 h 550"/>
              <a:gd name="T14" fmla="*/ 0 w 1091"/>
              <a:gd name="T15" fmla="*/ 527 h 550"/>
              <a:gd name="T16" fmla="*/ 0 w 1091"/>
              <a:gd name="T17" fmla="*/ 527 h 550"/>
              <a:gd name="T18" fmla="*/ 527 w 1091"/>
              <a:gd name="T19" fmla="*/ 0 h 550"/>
              <a:gd name="T20" fmla="*/ 1053 w 1091"/>
              <a:gd name="T21" fmla="*/ 491 h 550"/>
              <a:gd name="T22" fmla="*/ 1091 w 1091"/>
              <a:gd name="T23" fmla="*/ 491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91" h="550">
                <a:moveTo>
                  <a:pt x="1091" y="491"/>
                </a:moveTo>
                <a:cubicBezTo>
                  <a:pt x="1032" y="550"/>
                  <a:pt x="1032" y="550"/>
                  <a:pt x="1032" y="550"/>
                </a:cubicBezTo>
                <a:cubicBezTo>
                  <a:pt x="973" y="491"/>
                  <a:pt x="973" y="491"/>
                  <a:pt x="973" y="491"/>
                </a:cubicBezTo>
                <a:cubicBezTo>
                  <a:pt x="1009" y="491"/>
                  <a:pt x="1009" y="491"/>
                  <a:pt x="1009" y="491"/>
                </a:cubicBezTo>
                <a:cubicBezTo>
                  <a:pt x="990" y="241"/>
                  <a:pt x="781" y="44"/>
                  <a:pt x="527" y="44"/>
                </a:cubicBezTo>
                <a:cubicBezTo>
                  <a:pt x="261" y="44"/>
                  <a:pt x="44" y="261"/>
                  <a:pt x="44" y="527"/>
                </a:cubicBezTo>
                <a:cubicBezTo>
                  <a:pt x="44" y="527"/>
                  <a:pt x="44" y="527"/>
                  <a:pt x="44" y="527"/>
                </a:cubicBezTo>
                <a:cubicBezTo>
                  <a:pt x="0" y="527"/>
                  <a:pt x="0" y="527"/>
                  <a:pt x="0" y="527"/>
                </a:cubicBezTo>
                <a:cubicBezTo>
                  <a:pt x="0" y="527"/>
                  <a:pt x="0" y="527"/>
                  <a:pt x="0" y="527"/>
                </a:cubicBezTo>
                <a:cubicBezTo>
                  <a:pt x="0" y="236"/>
                  <a:pt x="237" y="0"/>
                  <a:pt x="527" y="0"/>
                </a:cubicBezTo>
                <a:cubicBezTo>
                  <a:pt x="805" y="0"/>
                  <a:pt x="1034" y="217"/>
                  <a:pt x="1053" y="491"/>
                </a:cubicBezTo>
                <a:lnTo>
                  <a:pt x="1091" y="491"/>
                </a:lnTo>
                <a:close/>
              </a:path>
            </a:pathLst>
          </a:custGeom>
          <a:solidFill>
            <a:srgbClr val="31486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grpSp>
        <p:nvGrpSpPr>
          <p:cNvPr id="105" name="组合 104">
            <a:extLst>
              <a:ext uri="{FF2B5EF4-FFF2-40B4-BE49-F238E27FC236}">
                <a16:creationId xmlns="" xmlns:a16="http://schemas.microsoft.com/office/drawing/2014/main" id="{B4DB6811-E8E2-4A97-89D9-2C9F0BC23569}"/>
              </a:ext>
            </a:extLst>
          </p:cNvPr>
          <p:cNvGrpSpPr/>
          <p:nvPr/>
        </p:nvGrpSpPr>
        <p:grpSpPr>
          <a:xfrm>
            <a:off x="1581150" y="2481264"/>
            <a:ext cx="2058988" cy="2085975"/>
            <a:chOff x="1581150" y="2481264"/>
            <a:chExt cx="2058988" cy="2085975"/>
          </a:xfrm>
        </p:grpSpPr>
        <p:sp>
          <p:nvSpPr>
            <p:cNvPr id="106" name="Freeform 32">
              <a:extLst>
                <a:ext uri="{FF2B5EF4-FFF2-40B4-BE49-F238E27FC236}">
                  <a16:creationId xmlns="" xmlns:a16="http://schemas.microsoft.com/office/drawing/2014/main" id="{E33F5E4B-1708-461A-B368-522F5643C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1150" y="2713039"/>
              <a:ext cx="1858963" cy="1854200"/>
            </a:xfrm>
            <a:custGeom>
              <a:avLst/>
              <a:gdLst>
                <a:gd name="T0" fmla="*/ 679 w 864"/>
                <a:gd name="T1" fmla="*/ 48 h 864"/>
                <a:gd name="T2" fmla="*/ 816 w 864"/>
                <a:gd name="T3" fmla="*/ 185 h 864"/>
                <a:gd name="T4" fmla="*/ 816 w 864"/>
                <a:gd name="T5" fmla="*/ 680 h 864"/>
                <a:gd name="T6" fmla="*/ 679 w 864"/>
                <a:gd name="T7" fmla="*/ 816 h 864"/>
                <a:gd name="T8" fmla="*/ 185 w 864"/>
                <a:gd name="T9" fmla="*/ 816 h 864"/>
                <a:gd name="T10" fmla="*/ 48 w 864"/>
                <a:gd name="T11" fmla="*/ 680 h 864"/>
                <a:gd name="T12" fmla="*/ 48 w 864"/>
                <a:gd name="T13" fmla="*/ 185 h 864"/>
                <a:gd name="T14" fmla="*/ 185 w 864"/>
                <a:gd name="T15" fmla="*/ 48 h 864"/>
                <a:gd name="T16" fmla="*/ 679 w 864"/>
                <a:gd name="T17" fmla="*/ 48 h 864"/>
                <a:gd name="T18" fmla="*/ 679 w 864"/>
                <a:gd name="T19" fmla="*/ 0 h 864"/>
                <a:gd name="T20" fmla="*/ 185 w 864"/>
                <a:gd name="T21" fmla="*/ 0 h 864"/>
                <a:gd name="T22" fmla="*/ 0 w 864"/>
                <a:gd name="T23" fmla="*/ 185 h 864"/>
                <a:gd name="T24" fmla="*/ 0 w 864"/>
                <a:gd name="T25" fmla="*/ 680 h 864"/>
                <a:gd name="T26" fmla="*/ 185 w 864"/>
                <a:gd name="T27" fmla="*/ 864 h 864"/>
                <a:gd name="T28" fmla="*/ 679 w 864"/>
                <a:gd name="T29" fmla="*/ 864 h 864"/>
                <a:gd name="T30" fmla="*/ 864 w 864"/>
                <a:gd name="T31" fmla="*/ 680 h 864"/>
                <a:gd name="T32" fmla="*/ 864 w 864"/>
                <a:gd name="T33" fmla="*/ 185 h 864"/>
                <a:gd name="T34" fmla="*/ 679 w 864"/>
                <a:gd name="T3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4" h="864">
                  <a:moveTo>
                    <a:pt x="679" y="48"/>
                  </a:moveTo>
                  <a:cubicBezTo>
                    <a:pt x="755" y="48"/>
                    <a:pt x="816" y="110"/>
                    <a:pt x="816" y="185"/>
                  </a:cubicBezTo>
                  <a:cubicBezTo>
                    <a:pt x="816" y="680"/>
                    <a:pt x="816" y="680"/>
                    <a:pt x="816" y="680"/>
                  </a:cubicBezTo>
                  <a:cubicBezTo>
                    <a:pt x="816" y="755"/>
                    <a:pt x="755" y="816"/>
                    <a:pt x="679" y="816"/>
                  </a:cubicBezTo>
                  <a:cubicBezTo>
                    <a:pt x="185" y="816"/>
                    <a:pt x="185" y="816"/>
                    <a:pt x="185" y="816"/>
                  </a:cubicBezTo>
                  <a:cubicBezTo>
                    <a:pt x="109" y="816"/>
                    <a:pt x="48" y="755"/>
                    <a:pt x="48" y="680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10"/>
                    <a:pt x="109" y="48"/>
                    <a:pt x="185" y="48"/>
                  </a:cubicBezTo>
                  <a:cubicBezTo>
                    <a:pt x="679" y="48"/>
                    <a:pt x="679" y="48"/>
                    <a:pt x="679" y="48"/>
                  </a:cubicBezTo>
                  <a:close/>
                  <a:moveTo>
                    <a:pt x="679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83" y="0"/>
                    <a:pt x="0" y="84"/>
                    <a:pt x="0" y="185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0" y="781"/>
                    <a:pt x="83" y="864"/>
                    <a:pt x="185" y="864"/>
                  </a:cubicBezTo>
                  <a:cubicBezTo>
                    <a:pt x="679" y="864"/>
                    <a:pt x="679" y="864"/>
                    <a:pt x="679" y="864"/>
                  </a:cubicBezTo>
                  <a:cubicBezTo>
                    <a:pt x="781" y="864"/>
                    <a:pt x="864" y="781"/>
                    <a:pt x="864" y="680"/>
                  </a:cubicBezTo>
                  <a:cubicBezTo>
                    <a:pt x="864" y="185"/>
                    <a:pt x="864" y="185"/>
                    <a:pt x="864" y="185"/>
                  </a:cubicBezTo>
                  <a:cubicBezTo>
                    <a:pt x="864" y="84"/>
                    <a:pt x="781" y="0"/>
                    <a:pt x="679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7" name="Freeform 33">
              <a:extLst>
                <a:ext uri="{FF2B5EF4-FFF2-40B4-BE49-F238E27FC236}">
                  <a16:creationId xmlns="" xmlns:a16="http://schemas.microsoft.com/office/drawing/2014/main" id="{2BBC6C4B-64BB-49AB-9366-6A3B372E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5" y="2481264"/>
              <a:ext cx="1858963" cy="617538"/>
            </a:xfrm>
            <a:custGeom>
              <a:avLst/>
              <a:gdLst>
                <a:gd name="T0" fmla="*/ 787 w 864"/>
                <a:gd name="T1" fmla="*/ 288 h 288"/>
                <a:gd name="T2" fmla="*/ 77 w 864"/>
                <a:gd name="T3" fmla="*/ 288 h 288"/>
                <a:gd name="T4" fmla="*/ 0 w 864"/>
                <a:gd name="T5" fmla="*/ 211 h 288"/>
                <a:gd name="T6" fmla="*/ 0 w 864"/>
                <a:gd name="T7" fmla="*/ 77 h 288"/>
                <a:gd name="T8" fmla="*/ 77 w 864"/>
                <a:gd name="T9" fmla="*/ 0 h 288"/>
                <a:gd name="T10" fmla="*/ 787 w 864"/>
                <a:gd name="T11" fmla="*/ 0 h 288"/>
                <a:gd name="T12" fmla="*/ 864 w 864"/>
                <a:gd name="T13" fmla="*/ 77 h 288"/>
                <a:gd name="T14" fmla="*/ 864 w 864"/>
                <a:gd name="T15" fmla="*/ 211 h 288"/>
                <a:gd name="T16" fmla="*/ 787 w 86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4" h="288">
                  <a:moveTo>
                    <a:pt x="787" y="288"/>
                  </a:moveTo>
                  <a:cubicBezTo>
                    <a:pt x="77" y="288"/>
                    <a:pt x="77" y="288"/>
                    <a:pt x="77" y="288"/>
                  </a:cubicBezTo>
                  <a:cubicBezTo>
                    <a:pt x="35" y="288"/>
                    <a:pt x="0" y="253"/>
                    <a:pt x="0" y="21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5" y="0"/>
                    <a:pt x="7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830" y="0"/>
                    <a:pt x="864" y="35"/>
                    <a:pt x="864" y="77"/>
                  </a:cubicBezTo>
                  <a:cubicBezTo>
                    <a:pt x="864" y="211"/>
                    <a:pt x="864" y="211"/>
                    <a:pt x="864" y="211"/>
                  </a:cubicBezTo>
                  <a:cubicBezTo>
                    <a:pt x="864" y="253"/>
                    <a:pt x="830" y="288"/>
                    <a:pt x="787" y="288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8" name="Title 20">
              <a:extLst>
                <a:ext uri="{FF2B5EF4-FFF2-40B4-BE49-F238E27FC236}">
                  <a16:creationId xmlns="" xmlns:a16="http://schemas.microsoft.com/office/drawing/2014/main" id="{804996F8-BED1-46B9-B4C2-6F092EEA90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02168" y="3245774"/>
              <a:ext cx="1374065" cy="1034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rIns="0" bIns="0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请替换文字内容，修改文字内容，也可以直接复制你的内容到此。</a:t>
              </a:r>
            </a:p>
          </p:txBody>
        </p:sp>
        <p:sp>
          <p:nvSpPr>
            <p:cNvPr id="109" name="Title 20">
              <a:extLst>
                <a:ext uri="{FF2B5EF4-FFF2-40B4-BE49-F238E27FC236}">
                  <a16:creationId xmlns="" xmlns:a16="http://schemas.microsoft.com/office/drawing/2014/main" id="{7B8F93F2-45B5-4BE1-99F5-576F12B8600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42294" y="2628450"/>
              <a:ext cx="16978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件采购汇总表</a:t>
              </a:r>
              <a:endParaRPr lang="en-US" altLang="zh-CN" sz="1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="" xmlns:a16="http://schemas.microsoft.com/office/drawing/2014/main" id="{C31D8C5F-868D-4936-96CE-EBBFFB355CCE}"/>
              </a:ext>
            </a:extLst>
          </p:cNvPr>
          <p:cNvGrpSpPr/>
          <p:nvPr/>
        </p:nvGrpSpPr>
        <p:grpSpPr>
          <a:xfrm>
            <a:off x="3883025" y="2713039"/>
            <a:ext cx="2082801" cy="2039937"/>
            <a:chOff x="3883025" y="2713039"/>
            <a:chExt cx="2082801" cy="2039937"/>
          </a:xfrm>
        </p:grpSpPr>
        <p:sp>
          <p:nvSpPr>
            <p:cNvPr id="111" name="Freeform 34">
              <a:extLst>
                <a:ext uri="{FF2B5EF4-FFF2-40B4-BE49-F238E27FC236}">
                  <a16:creationId xmlns="" xmlns:a16="http://schemas.microsoft.com/office/drawing/2014/main" id="{2AC0C95C-93A8-4C2B-B319-1640371C6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863" y="4133851"/>
              <a:ext cx="1858963" cy="619125"/>
            </a:xfrm>
            <a:custGeom>
              <a:avLst/>
              <a:gdLst>
                <a:gd name="T0" fmla="*/ 787 w 864"/>
                <a:gd name="T1" fmla="*/ 288 h 288"/>
                <a:gd name="T2" fmla="*/ 77 w 864"/>
                <a:gd name="T3" fmla="*/ 288 h 288"/>
                <a:gd name="T4" fmla="*/ 0 w 864"/>
                <a:gd name="T5" fmla="*/ 211 h 288"/>
                <a:gd name="T6" fmla="*/ 0 w 864"/>
                <a:gd name="T7" fmla="*/ 76 h 288"/>
                <a:gd name="T8" fmla="*/ 77 w 864"/>
                <a:gd name="T9" fmla="*/ 0 h 288"/>
                <a:gd name="T10" fmla="*/ 787 w 864"/>
                <a:gd name="T11" fmla="*/ 0 h 288"/>
                <a:gd name="T12" fmla="*/ 864 w 864"/>
                <a:gd name="T13" fmla="*/ 76 h 288"/>
                <a:gd name="T14" fmla="*/ 864 w 864"/>
                <a:gd name="T15" fmla="*/ 211 h 288"/>
                <a:gd name="T16" fmla="*/ 787 w 86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4" h="288">
                  <a:moveTo>
                    <a:pt x="787" y="288"/>
                  </a:moveTo>
                  <a:cubicBezTo>
                    <a:pt x="77" y="288"/>
                    <a:pt x="77" y="288"/>
                    <a:pt x="77" y="288"/>
                  </a:cubicBezTo>
                  <a:cubicBezTo>
                    <a:pt x="35" y="288"/>
                    <a:pt x="0" y="253"/>
                    <a:pt x="0" y="21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830" y="0"/>
                    <a:pt x="864" y="34"/>
                    <a:pt x="864" y="76"/>
                  </a:cubicBezTo>
                  <a:cubicBezTo>
                    <a:pt x="864" y="211"/>
                    <a:pt x="864" y="211"/>
                    <a:pt x="864" y="211"/>
                  </a:cubicBezTo>
                  <a:cubicBezTo>
                    <a:pt x="864" y="253"/>
                    <a:pt x="830" y="288"/>
                    <a:pt x="787" y="288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2" name="Freeform 37">
              <a:extLst>
                <a:ext uri="{FF2B5EF4-FFF2-40B4-BE49-F238E27FC236}">
                  <a16:creationId xmlns="" xmlns:a16="http://schemas.microsoft.com/office/drawing/2014/main" id="{FD74AE13-F066-4DB5-9606-B2078B3BB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3025" y="2713039"/>
              <a:ext cx="1858963" cy="1854200"/>
            </a:xfrm>
            <a:custGeom>
              <a:avLst/>
              <a:gdLst>
                <a:gd name="T0" fmla="*/ 680 w 864"/>
                <a:gd name="T1" fmla="*/ 48 h 864"/>
                <a:gd name="T2" fmla="*/ 816 w 864"/>
                <a:gd name="T3" fmla="*/ 185 h 864"/>
                <a:gd name="T4" fmla="*/ 816 w 864"/>
                <a:gd name="T5" fmla="*/ 680 h 864"/>
                <a:gd name="T6" fmla="*/ 680 w 864"/>
                <a:gd name="T7" fmla="*/ 816 h 864"/>
                <a:gd name="T8" fmla="*/ 185 w 864"/>
                <a:gd name="T9" fmla="*/ 816 h 864"/>
                <a:gd name="T10" fmla="*/ 48 w 864"/>
                <a:gd name="T11" fmla="*/ 680 h 864"/>
                <a:gd name="T12" fmla="*/ 48 w 864"/>
                <a:gd name="T13" fmla="*/ 185 h 864"/>
                <a:gd name="T14" fmla="*/ 185 w 864"/>
                <a:gd name="T15" fmla="*/ 48 h 864"/>
                <a:gd name="T16" fmla="*/ 680 w 864"/>
                <a:gd name="T17" fmla="*/ 48 h 864"/>
                <a:gd name="T18" fmla="*/ 680 w 864"/>
                <a:gd name="T19" fmla="*/ 0 h 864"/>
                <a:gd name="T20" fmla="*/ 185 w 864"/>
                <a:gd name="T21" fmla="*/ 0 h 864"/>
                <a:gd name="T22" fmla="*/ 0 w 864"/>
                <a:gd name="T23" fmla="*/ 185 h 864"/>
                <a:gd name="T24" fmla="*/ 0 w 864"/>
                <a:gd name="T25" fmla="*/ 680 h 864"/>
                <a:gd name="T26" fmla="*/ 185 w 864"/>
                <a:gd name="T27" fmla="*/ 864 h 864"/>
                <a:gd name="T28" fmla="*/ 680 w 864"/>
                <a:gd name="T29" fmla="*/ 864 h 864"/>
                <a:gd name="T30" fmla="*/ 864 w 864"/>
                <a:gd name="T31" fmla="*/ 680 h 864"/>
                <a:gd name="T32" fmla="*/ 864 w 864"/>
                <a:gd name="T33" fmla="*/ 185 h 864"/>
                <a:gd name="T34" fmla="*/ 680 w 864"/>
                <a:gd name="T3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4" h="864">
                  <a:moveTo>
                    <a:pt x="680" y="48"/>
                  </a:moveTo>
                  <a:cubicBezTo>
                    <a:pt x="755" y="48"/>
                    <a:pt x="816" y="110"/>
                    <a:pt x="816" y="185"/>
                  </a:cubicBezTo>
                  <a:cubicBezTo>
                    <a:pt x="816" y="680"/>
                    <a:pt x="816" y="680"/>
                    <a:pt x="816" y="680"/>
                  </a:cubicBezTo>
                  <a:cubicBezTo>
                    <a:pt x="816" y="755"/>
                    <a:pt x="755" y="816"/>
                    <a:pt x="680" y="816"/>
                  </a:cubicBezTo>
                  <a:cubicBezTo>
                    <a:pt x="185" y="816"/>
                    <a:pt x="185" y="816"/>
                    <a:pt x="185" y="816"/>
                  </a:cubicBezTo>
                  <a:cubicBezTo>
                    <a:pt x="110" y="816"/>
                    <a:pt x="48" y="755"/>
                    <a:pt x="48" y="680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10"/>
                    <a:pt x="110" y="48"/>
                    <a:pt x="185" y="48"/>
                  </a:cubicBezTo>
                  <a:cubicBezTo>
                    <a:pt x="680" y="48"/>
                    <a:pt x="680" y="48"/>
                    <a:pt x="680" y="48"/>
                  </a:cubicBezTo>
                  <a:close/>
                  <a:moveTo>
                    <a:pt x="680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84" y="0"/>
                    <a:pt x="0" y="84"/>
                    <a:pt x="0" y="185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0" y="781"/>
                    <a:pt x="84" y="864"/>
                    <a:pt x="185" y="864"/>
                  </a:cubicBezTo>
                  <a:cubicBezTo>
                    <a:pt x="680" y="864"/>
                    <a:pt x="680" y="864"/>
                    <a:pt x="680" y="864"/>
                  </a:cubicBezTo>
                  <a:cubicBezTo>
                    <a:pt x="781" y="864"/>
                    <a:pt x="864" y="781"/>
                    <a:pt x="864" y="680"/>
                  </a:cubicBezTo>
                  <a:cubicBezTo>
                    <a:pt x="864" y="185"/>
                    <a:pt x="864" y="185"/>
                    <a:pt x="864" y="185"/>
                  </a:cubicBezTo>
                  <a:cubicBezTo>
                    <a:pt x="864" y="84"/>
                    <a:pt x="781" y="0"/>
                    <a:pt x="680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3" name="Title 20">
              <a:extLst>
                <a:ext uri="{FF2B5EF4-FFF2-40B4-BE49-F238E27FC236}">
                  <a16:creationId xmlns="" xmlns:a16="http://schemas.microsoft.com/office/drawing/2014/main" id="{917BC53E-199F-4615-9D37-85A41FC01E1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87428" y="4277571"/>
              <a:ext cx="16978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件采购汇总表</a:t>
              </a:r>
              <a:endParaRPr lang="en-US" altLang="zh-CN" sz="1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4" name="Title 20">
              <a:extLst>
                <a:ext uri="{FF2B5EF4-FFF2-40B4-BE49-F238E27FC236}">
                  <a16:creationId xmlns="" xmlns:a16="http://schemas.microsoft.com/office/drawing/2014/main" id="{C99D36A2-3817-4A9E-B8DF-1AD5ECC465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23093" y="2881881"/>
              <a:ext cx="1374065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rIns="0" bIns="0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请替换文字内容，修改文字内容，也可以直接复制你的内容到此。</a:t>
              </a:r>
            </a:p>
            <a:p>
              <a:pPr algn="just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。</a:t>
              </a: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="" xmlns:a16="http://schemas.microsoft.com/office/drawing/2014/main" id="{8B5BEB14-E453-413F-B9B2-864CFD5DB888}"/>
              </a:ext>
            </a:extLst>
          </p:cNvPr>
          <p:cNvGrpSpPr/>
          <p:nvPr/>
        </p:nvGrpSpPr>
        <p:grpSpPr>
          <a:xfrm>
            <a:off x="6188075" y="2481264"/>
            <a:ext cx="2066926" cy="2085975"/>
            <a:chOff x="6188075" y="2481264"/>
            <a:chExt cx="2066926" cy="2085975"/>
          </a:xfrm>
        </p:grpSpPr>
        <p:sp>
          <p:nvSpPr>
            <p:cNvPr id="116" name="Freeform 35">
              <a:extLst>
                <a:ext uri="{FF2B5EF4-FFF2-40B4-BE49-F238E27FC236}">
                  <a16:creationId xmlns="" xmlns:a16="http://schemas.microsoft.com/office/drawing/2014/main" id="{72FE73BD-CB97-4191-AE67-72CAB0081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481264"/>
              <a:ext cx="1858963" cy="617538"/>
            </a:xfrm>
            <a:custGeom>
              <a:avLst/>
              <a:gdLst>
                <a:gd name="T0" fmla="*/ 787 w 864"/>
                <a:gd name="T1" fmla="*/ 288 h 288"/>
                <a:gd name="T2" fmla="*/ 76 w 864"/>
                <a:gd name="T3" fmla="*/ 288 h 288"/>
                <a:gd name="T4" fmla="*/ 0 w 864"/>
                <a:gd name="T5" fmla="*/ 211 h 288"/>
                <a:gd name="T6" fmla="*/ 0 w 864"/>
                <a:gd name="T7" fmla="*/ 77 h 288"/>
                <a:gd name="T8" fmla="*/ 76 w 864"/>
                <a:gd name="T9" fmla="*/ 0 h 288"/>
                <a:gd name="T10" fmla="*/ 787 w 864"/>
                <a:gd name="T11" fmla="*/ 0 h 288"/>
                <a:gd name="T12" fmla="*/ 864 w 864"/>
                <a:gd name="T13" fmla="*/ 77 h 288"/>
                <a:gd name="T14" fmla="*/ 864 w 864"/>
                <a:gd name="T15" fmla="*/ 211 h 288"/>
                <a:gd name="T16" fmla="*/ 787 w 86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4" h="288">
                  <a:moveTo>
                    <a:pt x="787" y="288"/>
                  </a:moveTo>
                  <a:cubicBezTo>
                    <a:pt x="76" y="288"/>
                    <a:pt x="76" y="288"/>
                    <a:pt x="76" y="288"/>
                  </a:cubicBezTo>
                  <a:cubicBezTo>
                    <a:pt x="34" y="288"/>
                    <a:pt x="0" y="253"/>
                    <a:pt x="0" y="21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829" y="0"/>
                    <a:pt x="864" y="35"/>
                    <a:pt x="864" y="77"/>
                  </a:cubicBezTo>
                  <a:cubicBezTo>
                    <a:pt x="864" y="211"/>
                    <a:pt x="864" y="211"/>
                    <a:pt x="864" y="211"/>
                  </a:cubicBezTo>
                  <a:cubicBezTo>
                    <a:pt x="864" y="253"/>
                    <a:pt x="829" y="288"/>
                    <a:pt x="787" y="288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="" xmlns:a16="http://schemas.microsoft.com/office/drawing/2014/main" id="{63F84252-39C5-4079-A1F4-BBA358B71391}"/>
                </a:ext>
              </a:extLst>
            </p:cNvPr>
            <p:cNvGrpSpPr/>
            <p:nvPr/>
          </p:nvGrpSpPr>
          <p:grpSpPr>
            <a:xfrm>
              <a:off x="6188075" y="2628450"/>
              <a:ext cx="1986359" cy="1938789"/>
              <a:chOff x="6188075" y="2628450"/>
              <a:chExt cx="1986359" cy="1938789"/>
            </a:xfrm>
          </p:grpSpPr>
          <p:sp>
            <p:nvSpPr>
              <p:cNvPr id="118" name="Freeform 38">
                <a:extLst>
                  <a:ext uri="{FF2B5EF4-FFF2-40B4-BE49-F238E27FC236}">
                    <a16:creationId xmlns="" xmlns:a16="http://schemas.microsoft.com/office/drawing/2014/main" id="{40E0AEEF-7B1D-4E98-8F47-741A2F551C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8075" y="2713039"/>
                <a:ext cx="1858963" cy="1854200"/>
              </a:xfrm>
              <a:custGeom>
                <a:avLst/>
                <a:gdLst>
                  <a:gd name="T0" fmla="*/ 679 w 864"/>
                  <a:gd name="T1" fmla="*/ 48 h 864"/>
                  <a:gd name="T2" fmla="*/ 816 w 864"/>
                  <a:gd name="T3" fmla="*/ 185 h 864"/>
                  <a:gd name="T4" fmla="*/ 816 w 864"/>
                  <a:gd name="T5" fmla="*/ 680 h 864"/>
                  <a:gd name="T6" fmla="*/ 679 w 864"/>
                  <a:gd name="T7" fmla="*/ 816 h 864"/>
                  <a:gd name="T8" fmla="*/ 185 w 864"/>
                  <a:gd name="T9" fmla="*/ 816 h 864"/>
                  <a:gd name="T10" fmla="*/ 48 w 864"/>
                  <a:gd name="T11" fmla="*/ 680 h 864"/>
                  <a:gd name="T12" fmla="*/ 48 w 864"/>
                  <a:gd name="T13" fmla="*/ 185 h 864"/>
                  <a:gd name="T14" fmla="*/ 185 w 864"/>
                  <a:gd name="T15" fmla="*/ 48 h 864"/>
                  <a:gd name="T16" fmla="*/ 679 w 864"/>
                  <a:gd name="T17" fmla="*/ 48 h 864"/>
                  <a:gd name="T18" fmla="*/ 679 w 864"/>
                  <a:gd name="T19" fmla="*/ 0 h 864"/>
                  <a:gd name="T20" fmla="*/ 185 w 864"/>
                  <a:gd name="T21" fmla="*/ 0 h 864"/>
                  <a:gd name="T22" fmla="*/ 0 w 864"/>
                  <a:gd name="T23" fmla="*/ 185 h 864"/>
                  <a:gd name="T24" fmla="*/ 0 w 864"/>
                  <a:gd name="T25" fmla="*/ 680 h 864"/>
                  <a:gd name="T26" fmla="*/ 185 w 864"/>
                  <a:gd name="T27" fmla="*/ 864 h 864"/>
                  <a:gd name="T28" fmla="*/ 679 w 864"/>
                  <a:gd name="T29" fmla="*/ 864 h 864"/>
                  <a:gd name="T30" fmla="*/ 864 w 864"/>
                  <a:gd name="T31" fmla="*/ 680 h 864"/>
                  <a:gd name="T32" fmla="*/ 864 w 864"/>
                  <a:gd name="T33" fmla="*/ 185 h 864"/>
                  <a:gd name="T34" fmla="*/ 679 w 864"/>
                  <a:gd name="T35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4" h="864">
                    <a:moveTo>
                      <a:pt x="679" y="48"/>
                    </a:moveTo>
                    <a:cubicBezTo>
                      <a:pt x="754" y="48"/>
                      <a:pt x="816" y="110"/>
                      <a:pt x="816" y="185"/>
                    </a:cubicBezTo>
                    <a:cubicBezTo>
                      <a:pt x="816" y="680"/>
                      <a:pt x="816" y="680"/>
                      <a:pt x="816" y="680"/>
                    </a:cubicBezTo>
                    <a:cubicBezTo>
                      <a:pt x="816" y="755"/>
                      <a:pt x="754" y="816"/>
                      <a:pt x="679" y="816"/>
                    </a:cubicBezTo>
                    <a:cubicBezTo>
                      <a:pt x="185" y="816"/>
                      <a:pt x="185" y="816"/>
                      <a:pt x="185" y="816"/>
                    </a:cubicBezTo>
                    <a:cubicBezTo>
                      <a:pt x="109" y="816"/>
                      <a:pt x="48" y="755"/>
                      <a:pt x="48" y="680"/>
                    </a:cubicBezTo>
                    <a:cubicBezTo>
                      <a:pt x="48" y="185"/>
                      <a:pt x="48" y="185"/>
                      <a:pt x="48" y="185"/>
                    </a:cubicBezTo>
                    <a:cubicBezTo>
                      <a:pt x="48" y="110"/>
                      <a:pt x="109" y="48"/>
                      <a:pt x="185" y="48"/>
                    </a:cubicBezTo>
                    <a:cubicBezTo>
                      <a:pt x="679" y="48"/>
                      <a:pt x="679" y="48"/>
                      <a:pt x="679" y="48"/>
                    </a:cubicBezTo>
                    <a:close/>
                    <a:moveTo>
                      <a:pt x="679" y="0"/>
                    </a:moveTo>
                    <a:cubicBezTo>
                      <a:pt x="185" y="0"/>
                      <a:pt x="185" y="0"/>
                      <a:pt x="185" y="0"/>
                    </a:cubicBezTo>
                    <a:cubicBezTo>
                      <a:pt x="83" y="0"/>
                      <a:pt x="0" y="84"/>
                      <a:pt x="0" y="185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781"/>
                      <a:pt x="83" y="864"/>
                      <a:pt x="185" y="864"/>
                    </a:cubicBezTo>
                    <a:cubicBezTo>
                      <a:pt x="679" y="864"/>
                      <a:pt x="679" y="864"/>
                      <a:pt x="679" y="864"/>
                    </a:cubicBezTo>
                    <a:cubicBezTo>
                      <a:pt x="781" y="864"/>
                      <a:pt x="864" y="781"/>
                      <a:pt x="864" y="680"/>
                    </a:cubicBezTo>
                    <a:cubicBezTo>
                      <a:pt x="864" y="185"/>
                      <a:pt x="864" y="185"/>
                      <a:pt x="864" y="185"/>
                    </a:cubicBezTo>
                    <a:cubicBezTo>
                      <a:pt x="864" y="84"/>
                      <a:pt x="781" y="0"/>
                      <a:pt x="679" y="0"/>
                    </a:cubicBezTo>
                    <a:close/>
                  </a:path>
                </a:pathLst>
              </a:custGeom>
              <a:solidFill>
                <a:srgbClr val="31486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9" name="Title 20">
                <a:extLst>
                  <a:ext uri="{FF2B5EF4-FFF2-40B4-BE49-F238E27FC236}">
                    <a16:creationId xmlns="" xmlns:a16="http://schemas.microsoft.com/office/drawing/2014/main" id="{F303D8BB-BE55-4E18-9E4B-F69891521BD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76603" y="2628450"/>
                <a:ext cx="1697831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bg1"/>
                    </a:solidFill>
                    <a:latin typeface="Arial"/>
                    <a:ea typeface="微软雅黑"/>
                    <a:sym typeface="Arial"/>
                  </a:rPr>
                  <a:t>件采购汇总表</a:t>
                </a:r>
                <a:endParaRPr lang="en-US" altLang="zh-CN" sz="1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0" name="Title 20">
                <a:extLst>
                  <a:ext uri="{FF2B5EF4-FFF2-40B4-BE49-F238E27FC236}">
                    <a16:creationId xmlns="" xmlns:a16="http://schemas.microsoft.com/office/drawing/2014/main" id="{E72DEEAC-44EF-4B3B-B6E4-8C6CD115000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30523" y="3242134"/>
                <a:ext cx="1374065" cy="1034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tIns="0" rIns="0" bIns="0" anchor="ctr">
                <a:spAutoFit/>
              </a:bodyPr>
              <a:lstStyle>
                <a:lvl1pPr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defTabSz="457200"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 sz="43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400" b="0" dirty="0">
                    <a:solidFill>
                      <a:schemeClr val="bg2">
                        <a:lumMod val="50000"/>
                      </a:schemeClr>
                    </a:solidFill>
                    <a:latin typeface="Arial"/>
                    <a:ea typeface="微软雅黑"/>
                    <a:sym typeface="Arial"/>
                  </a:rPr>
                  <a:t>请替换文字内容，修改文字内容，也可以直接复制你的内容到此。</a:t>
                </a:r>
              </a:p>
            </p:txBody>
          </p:sp>
        </p:grpSp>
      </p:grpSp>
      <p:grpSp>
        <p:nvGrpSpPr>
          <p:cNvPr id="121" name="组合 120">
            <a:extLst>
              <a:ext uri="{FF2B5EF4-FFF2-40B4-BE49-F238E27FC236}">
                <a16:creationId xmlns="" xmlns:a16="http://schemas.microsoft.com/office/drawing/2014/main" id="{716D4962-0869-4049-8C21-9120B35F0ACB}"/>
              </a:ext>
            </a:extLst>
          </p:cNvPr>
          <p:cNvGrpSpPr/>
          <p:nvPr/>
        </p:nvGrpSpPr>
        <p:grpSpPr>
          <a:xfrm>
            <a:off x="8489950" y="2713039"/>
            <a:ext cx="2122488" cy="2101850"/>
            <a:chOff x="8489950" y="2713039"/>
            <a:chExt cx="2122488" cy="2101850"/>
          </a:xfrm>
        </p:grpSpPr>
        <p:sp>
          <p:nvSpPr>
            <p:cNvPr id="122" name="Freeform 36">
              <a:extLst>
                <a:ext uri="{FF2B5EF4-FFF2-40B4-BE49-F238E27FC236}">
                  <a16:creationId xmlns="" xmlns:a16="http://schemas.microsoft.com/office/drawing/2014/main" id="{03F6FB5E-66E9-460C-8ED4-267CE0F83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475" y="4195764"/>
              <a:ext cx="1858963" cy="619125"/>
            </a:xfrm>
            <a:custGeom>
              <a:avLst/>
              <a:gdLst>
                <a:gd name="T0" fmla="*/ 787 w 864"/>
                <a:gd name="T1" fmla="*/ 288 h 288"/>
                <a:gd name="T2" fmla="*/ 76 w 864"/>
                <a:gd name="T3" fmla="*/ 288 h 288"/>
                <a:gd name="T4" fmla="*/ 0 w 864"/>
                <a:gd name="T5" fmla="*/ 211 h 288"/>
                <a:gd name="T6" fmla="*/ 0 w 864"/>
                <a:gd name="T7" fmla="*/ 77 h 288"/>
                <a:gd name="T8" fmla="*/ 76 w 864"/>
                <a:gd name="T9" fmla="*/ 0 h 288"/>
                <a:gd name="T10" fmla="*/ 787 w 864"/>
                <a:gd name="T11" fmla="*/ 0 h 288"/>
                <a:gd name="T12" fmla="*/ 864 w 864"/>
                <a:gd name="T13" fmla="*/ 77 h 288"/>
                <a:gd name="T14" fmla="*/ 864 w 864"/>
                <a:gd name="T15" fmla="*/ 211 h 288"/>
                <a:gd name="T16" fmla="*/ 787 w 86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4" h="288">
                  <a:moveTo>
                    <a:pt x="787" y="288"/>
                  </a:moveTo>
                  <a:cubicBezTo>
                    <a:pt x="76" y="288"/>
                    <a:pt x="76" y="288"/>
                    <a:pt x="76" y="288"/>
                  </a:cubicBezTo>
                  <a:cubicBezTo>
                    <a:pt x="34" y="288"/>
                    <a:pt x="0" y="254"/>
                    <a:pt x="0" y="21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829" y="0"/>
                    <a:pt x="864" y="35"/>
                    <a:pt x="864" y="77"/>
                  </a:cubicBezTo>
                  <a:cubicBezTo>
                    <a:pt x="864" y="211"/>
                    <a:pt x="864" y="211"/>
                    <a:pt x="864" y="211"/>
                  </a:cubicBezTo>
                  <a:cubicBezTo>
                    <a:pt x="864" y="254"/>
                    <a:pt x="829" y="288"/>
                    <a:pt x="787" y="288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3" name="Freeform 39">
              <a:extLst>
                <a:ext uri="{FF2B5EF4-FFF2-40B4-BE49-F238E27FC236}">
                  <a16:creationId xmlns="" xmlns:a16="http://schemas.microsoft.com/office/drawing/2014/main" id="{3C7E2955-8C6A-436D-BF8F-DD588DC21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9950" y="2713039"/>
              <a:ext cx="1858963" cy="1854200"/>
            </a:xfrm>
            <a:custGeom>
              <a:avLst/>
              <a:gdLst>
                <a:gd name="T0" fmla="*/ 679 w 864"/>
                <a:gd name="T1" fmla="*/ 48 h 864"/>
                <a:gd name="T2" fmla="*/ 816 w 864"/>
                <a:gd name="T3" fmla="*/ 185 h 864"/>
                <a:gd name="T4" fmla="*/ 816 w 864"/>
                <a:gd name="T5" fmla="*/ 680 h 864"/>
                <a:gd name="T6" fmla="*/ 679 w 864"/>
                <a:gd name="T7" fmla="*/ 816 h 864"/>
                <a:gd name="T8" fmla="*/ 185 w 864"/>
                <a:gd name="T9" fmla="*/ 816 h 864"/>
                <a:gd name="T10" fmla="*/ 48 w 864"/>
                <a:gd name="T11" fmla="*/ 680 h 864"/>
                <a:gd name="T12" fmla="*/ 48 w 864"/>
                <a:gd name="T13" fmla="*/ 185 h 864"/>
                <a:gd name="T14" fmla="*/ 185 w 864"/>
                <a:gd name="T15" fmla="*/ 48 h 864"/>
                <a:gd name="T16" fmla="*/ 679 w 864"/>
                <a:gd name="T17" fmla="*/ 48 h 864"/>
                <a:gd name="T18" fmla="*/ 679 w 864"/>
                <a:gd name="T19" fmla="*/ 0 h 864"/>
                <a:gd name="T20" fmla="*/ 185 w 864"/>
                <a:gd name="T21" fmla="*/ 0 h 864"/>
                <a:gd name="T22" fmla="*/ 0 w 864"/>
                <a:gd name="T23" fmla="*/ 185 h 864"/>
                <a:gd name="T24" fmla="*/ 0 w 864"/>
                <a:gd name="T25" fmla="*/ 680 h 864"/>
                <a:gd name="T26" fmla="*/ 185 w 864"/>
                <a:gd name="T27" fmla="*/ 864 h 864"/>
                <a:gd name="T28" fmla="*/ 679 w 864"/>
                <a:gd name="T29" fmla="*/ 864 h 864"/>
                <a:gd name="T30" fmla="*/ 864 w 864"/>
                <a:gd name="T31" fmla="*/ 680 h 864"/>
                <a:gd name="T32" fmla="*/ 864 w 864"/>
                <a:gd name="T33" fmla="*/ 185 h 864"/>
                <a:gd name="T34" fmla="*/ 679 w 864"/>
                <a:gd name="T35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4" h="864">
                  <a:moveTo>
                    <a:pt x="679" y="48"/>
                  </a:moveTo>
                  <a:cubicBezTo>
                    <a:pt x="755" y="48"/>
                    <a:pt x="816" y="110"/>
                    <a:pt x="816" y="185"/>
                  </a:cubicBezTo>
                  <a:cubicBezTo>
                    <a:pt x="816" y="680"/>
                    <a:pt x="816" y="680"/>
                    <a:pt x="816" y="680"/>
                  </a:cubicBezTo>
                  <a:cubicBezTo>
                    <a:pt x="816" y="755"/>
                    <a:pt x="755" y="816"/>
                    <a:pt x="679" y="816"/>
                  </a:cubicBezTo>
                  <a:cubicBezTo>
                    <a:pt x="185" y="816"/>
                    <a:pt x="185" y="816"/>
                    <a:pt x="185" y="816"/>
                  </a:cubicBezTo>
                  <a:cubicBezTo>
                    <a:pt x="110" y="816"/>
                    <a:pt x="48" y="755"/>
                    <a:pt x="48" y="680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10"/>
                    <a:pt x="110" y="48"/>
                    <a:pt x="185" y="48"/>
                  </a:cubicBezTo>
                  <a:cubicBezTo>
                    <a:pt x="679" y="48"/>
                    <a:pt x="679" y="48"/>
                    <a:pt x="679" y="48"/>
                  </a:cubicBezTo>
                  <a:close/>
                  <a:moveTo>
                    <a:pt x="679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83" y="0"/>
                    <a:pt x="0" y="84"/>
                    <a:pt x="0" y="185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0" y="781"/>
                    <a:pt x="83" y="864"/>
                    <a:pt x="185" y="864"/>
                  </a:cubicBezTo>
                  <a:cubicBezTo>
                    <a:pt x="679" y="864"/>
                    <a:pt x="679" y="864"/>
                    <a:pt x="679" y="864"/>
                  </a:cubicBezTo>
                  <a:cubicBezTo>
                    <a:pt x="781" y="864"/>
                    <a:pt x="864" y="781"/>
                    <a:pt x="864" y="680"/>
                  </a:cubicBezTo>
                  <a:cubicBezTo>
                    <a:pt x="864" y="185"/>
                    <a:pt x="864" y="185"/>
                    <a:pt x="864" y="185"/>
                  </a:cubicBezTo>
                  <a:cubicBezTo>
                    <a:pt x="864" y="84"/>
                    <a:pt x="781" y="0"/>
                    <a:pt x="679" y="0"/>
                  </a:cubicBezTo>
                  <a:close/>
                </a:path>
              </a:pathLst>
            </a:custGeom>
            <a:solidFill>
              <a:srgbClr val="31486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0" dirty="0">
                <a:solidFill>
                  <a:schemeClr val="bg2">
                    <a:lumMod val="5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4" name="Title 20">
              <a:extLst>
                <a:ext uri="{FF2B5EF4-FFF2-40B4-BE49-F238E27FC236}">
                  <a16:creationId xmlns="" xmlns:a16="http://schemas.microsoft.com/office/drawing/2014/main" id="{C5ABC0BE-0762-4449-B636-D4802EA1BD1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65778" y="4343743"/>
              <a:ext cx="16978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件采购汇总表</a:t>
              </a:r>
              <a:endParaRPr lang="en-US" altLang="zh-CN" sz="18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5" name="Title 20">
              <a:extLst>
                <a:ext uri="{FF2B5EF4-FFF2-40B4-BE49-F238E27FC236}">
                  <a16:creationId xmlns="" xmlns:a16="http://schemas.microsoft.com/office/drawing/2014/main" id="{661737B9-8859-490B-849E-49B262EDE5F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53475" y="2940814"/>
              <a:ext cx="1374065" cy="1034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rIns="0" bIns="0" anchor="ctr">
              <a:spAutoFit/>
            </a:bodyPr>
            <a:lstStyle>
              <a:lvl1pPr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4572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微软雅黑"/>
                  <a:sym typeface="Arial"/>
                </a:rPr>
                <a:t>请替换文字内容，修改文字内容，也可以直接复制你的内容到此。</a:t>
              </a: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="" xmlns:a16="http://schemas.microsoft.com/office/drawing/2014/main" id="{60B36EB2-A0AB-4D64-99ED-0A9E065BB946}"/>
              </a:ext>
            </a:extLst>
          </p:cNvPr>
          <p:cNvGrpSpPr/>
          <p:nvPr/>
        </p:nvGrpSpPr>
        <p:grpSpPr>
          <a:xfrm>
            <a:off x="164616" y="178180"/>
            <a:ext cx="2804616" cy="368580"/>
            <a:chOff x="164616" y="178180"/>
            <a:chExt cx="2804616" cy="368580"/>
          </a:xfrm>
        </p:grpSpPr>
        <p:cxnSp>
          <p:nvCxnSpPr>
            <p:cNvPr id="127" name="直接连接符 126">
              <a:extLst>
                <a:ext uri="{FF2B5EF4-FFF2-40B4-BE49-F238E27FC236}">
                  <a16:creationId xmlns="" xmlns:a16="http://schemas.microsoft.com/office/drawing/2014/main" id="{0559F9A0-2CD5-41BC-9CB8-FFDDF7FA0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16" y="535956"/>
              <a:ext cx="2804616" cy="10804"/>
            </a:xfrm>
            <a:prstGeom prst="line">
              <a:avLst/>
            </a:prstGeom>
            <a:ln>
              <a:solidFill>
                <a:srgbClr val="3148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本框 127">
              <a:extLst>
                <a:ext uri="{FF2B5EF4-FFF2-40B4-BE49-F238E27FC236}">
                  <a16:creationId xmlns="" xmlns:a16="http://schemas.microsoft.com/office/drawing/2014/main" id="{D424E495-A91B-42B6-A9D3-FBD3E540A993}"/>
                </a:ext>
              </a:extLst>
            </p:cNvPr>
            <p:cNvSpPr txBox="1"/>
            <p:nvPr/>
          </p:nvSpPr>
          <p:spPr>
            <a:xfrm>
              <a:off x="534486" y="178180"/>
              <a:ext cx="2434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rgbClr val="314865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Arial"/>
                  <a:ea typeface="微软雅黑"/>
                  <a:sym typeface="Arial"/>
                </a:rPr>
                <a:t>年度重要物资采购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="" xmlns:a16="http://schemas.microsoft.com/office/drawing/2014/main" id="{E7401106-3FBD-48F5-B1A8-691380D1D4D9}"/>
                </a:ext>
              </a:extLst>
            </p:cNvPr>
            <p:cNvSpPr/>
            <p:nvPr/>
          </p:nvSpPr>
          <p:spPr>
            <a:xfrm>
              <a:off x="164616" y="178180"/>
              <a:ext cx="47829" cy="284416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85011ABE-2F31-4167-A1BD-761B696DFA97}"/>
                </a:ext>
              </a:extLst>
            </p:cNvPr>
            <p:cNvSpPr/>
            <p:nvPr/>
          </p:nvSpPr>
          <p:spPr>
            <a:xfrm>
              <a:off x="275779" y="252586"/>
              <a:ext cx="47828" cy="210010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="" xmlns:a16="http://schemas.microsoft.com/office/drawing/2014/main" id="{05123318-F587-4F4A-8E89-FC852C393D4C}"/>
                </a:ext>
              </a:extLst>
            </p:cNvPr>
            <p:cNvSpPr/>
            <p:nvPr/>
          </p:nvSpPr>
          <p:spPr>
            <a:xfrm flipH="1">
              <a:off x="377808" y="320388"/>
              <a:ext cx="47827" cy="142208"/>
            </a:xfrm>
            <a:prstGeom prst="rect">
              <a:avLst/>
            </a:prstGeom>
            <a:solidFill>
              <a:srgbClr val="314865"/>
            </a:solidFill>
            <a:ln>
              <a:solidFill>
                <a:srgbClr val="3148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6625" y="2193837"/>
            <a:ext cx="224754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4600" b="1" dirty="0">
                <a:solidFill>
                  <a:srgbClr val="314865"/>
                </a:solidFill>
                <a:latin typeface="Arial"/>
                <a:ea typeface="微软雅黑"/>
                <a:cs typeface="Times New Roman" panose="02020603050405020304" pitchFamily="18" charset="0"/>
                <a:sym typeface="Arial"/>
              </a:rPr>
              <a:t>02</a:t>
            </a:r>
            <a:endParaRPr lang="zh-CN" altLang="en-US" sz="14600" b="1" dirty="0">
              <a:solidFill>
                <a:srgbClr val="314865"/>
              </a:solidFill>
              <a:latin typeface="Arial"/>
              <a:ea typeface="微软雅黑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0" name="直接连接符 2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269095" y="3974767"/>
            <a:ext cx="718659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69095" y="2643919"/>
            <a:ext cx="718659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20000"/>
              </a:spcBef>
              <a:buClr>
                <a:schemeClr val="hlink"/>
              </a:buClr>
              <a:buSzPct val="65000"/>
            </a:pPr>
            <a:r>
              <a:rPr lang="zh-CN" altLang="en-US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入门</a:t>
            </a:r>
            <a:r>
              <a:rPr lang="en-US" altLang="zh-CN" sz="6600" b="1" dirty="0" smtClean="0">
                <a:solidFill>
                  <a:srgbClr val="314865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/>
                <a:ea typeface="微软雅黑"/>
                <a:sym typeface="Arial"/>
              </a:rPr>
              <a:t>Alfred</a:t>
            </a:r>
            <a:endParaRPr lang="zh-CN" altLang="en-US" sz="6600" b="1" dirty="0">
              <a:solidFill>
                <a:srgbClr val="314865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/>
              <a:ea typeface="微软雅黑"/>
              <a:sym typeface="Arial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1C01247D-0162-49DD-86DF-3BC7B90EA4BC}"/>
              </a:ext>
            </a:extLst>
          </p:cNvPr>
          <p:cNvGrpSpPr/>
          <p:nvPr/>
        </p:nvGrpSpPr>
        <p:grpSpPr>
          <a:xfrm>
            <a:off x="7781759" y="937931"/>
            <a:ext cx="2758272" cy="837788"/>
            <a:chOff x="4602145" y="211015"/>
            <a:chExt cx="2758272" cy="837788"/>
          </a:xfrm>
        </p:grpSpPr>
        <p:sp>
          <p:nvSpPr>
            <p:cNvPr id="20" name="流程图: 终止 19">
              <a:extLst>
                <a:ext uri="{FF2B5EF4-FFF2-40B4-BE49-F238E27FC236}">
                  <a16:creationId xmlns="" xmlns:a16="http://schemas.microsoft.com/office/drawing/2014/main" id="{996E1BFB-125C-45F3-AEC3-86319D368C23}"/>
                </a:ext>
              </a:extLst>
            </p:cNvPr>
            <p:cNvSpPr/>
            <p:nvPr/>
          </p:nvSpPr>
          <p:spPr>
            <a:xfrm>
              <a:off x="5521569" y="566482"/>
              <a:ext cx="1838848" cy="482321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流程图: 终止 21">
              <a:extLst>
                <a:ext uri="{FF2B5EF4-FFF2-40B4-BE49-F238E27FC236}">
                  <a16:creationId xmlns="" xmlns:a16="http://schemas.microsoft.com/office/drawing/2014/main" id="{DEEDD79F-D6D2-4A19-A4F3-9B156BA42CB8}"/>
                </a:ext>
              </a:extLst>
            </p:cNvPr>
            <p:cNvSpPr/>
            <p:nvPr/>
          </p:nvSpPr>
          <p:spPr>
            <a:xfrm>
              <a:off x="4602145" y="211015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流程图: 终止 22">
              <a:extLst>
                <a:ext uri="{FF2B5EF4-FFF2-40B4-BE49-F238E27FC236}">
                  <a16:creationId xmlns="" xmlns:a16="http://schemas.microsoft.com/office/drawing/2014/main" id="{5C74AD11-2929-4A85-9085-AB225DDC1B5C}"/>
                </a:ext>
              </a:extLst>
            </p:cNvPr>
            <p:cNvSpPr/>
            <p:nvPr/>
          </p:nvSpPr>
          <p:spPr>
            <a:xfrm>
              <a:off x="5521569" y="526200"/>
              <a:ext cx="1838848" cy="482321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C73ADF1F-38EF-435B-AFE8-407670BA2596}"/>
              </a:ext>
            </a:extLst>
          </p:cNvPr>
          <p:cNvSpPr/>
          <p:nvPr/>
        </p:nvSpPr>
        <p:spPr>
          <a:xfrm>
            <a:off x="1056625" y="-1"/>
            <a:ext cx="2247543" cy="1775719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65033491-2A2E-4558-B98A-7C1EC7A94119}"/>
              </a:ext>
            </a:extLst>
          </p:cNvPr>
          <p:cNvSpPr/>
          <p:nvPr/>
        </p:nvSpPr>
        <p:spPr>
          <a:xfrm>
            <a:off x="1056625" y="4913832"/>
            <a:ext cx="2247543" cy="1944168"/>
          </a:xfrm>
          <a:prstGeom prst="rect">
            <a:avLst/>
          </a:prstGeom>
          <a:solidFill>
            <a:srgbClr val="314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="" xmlns:a16="http://schemas.microsoft.com/office/drawing/2014/main" id="{6924EC46-5CC3-49A8-9206-C06D881F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080" y="4244899"/>
            <a:ext cx="541035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We have many PowerPoint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templates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Arial" pitchFamily="34" charset="0"/>
                <a:sym typeface="Arial"/>
              </a:rPr>
              <a:t> that has been specifically designed to help anyone that is stepping into the world of PowerPoint for the very first time.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微软雅黑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24" grpId="0" animBg="1"/>
          <p:bldP spid="25" grpId="0" animBg="1"/>
          <p:bldP spid="17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17工作总结与2018工作规划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1262</Words>
  <Application>Microsoft Macintosh PowerPoint</Application>
  <PresentationFormat>自定义</PresentationFormat>
  <Paragraphs>218</Paragraphs>
  <Slides>26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2017工作总结与2018工作规划PPT模板</dc:title>
  <dc:creator>carrie_xie</dc:creator>
  <cp:lastModifiedBy>西 泽</cp:lastModifiedBy>
  <cp:revision>98</cp:revision>
  <dcterms:created xsi:type="dcterms:W3CDTF">2013-07-01T03:05:36Z</dcterms:created>
  <dcterms:modified xsi:type="dcterms:W3CDTF">2017-12-12T16:35:38Z</dcterms:modified>
</cp:coreProperties>
</file>